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258" r:id="rId2"/>
    <p:sldId id="263" r:id="rId3"/>
    <p:sldId id="259" r:id="rId4"/>
    <p:sldId id="264" r:id="rId5"/>
    <p:sldId id="260" r:id="rId6"/>
    <p:sldId id="267" r:id="rId7"/>
    <p:sldId id="266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7" r:id="rId16"/>
    <p:sldId id="276" r:id="rId17"/>
    <p:sldId id="279" r:id="rId18"/>
    <p:sldId id="275" r:id="rId19"/>
    <p:sldId id="280" r:id="rId20"/>
    <p:sldId id="281" r:id="rId21"/>
    <p:sldId id="278" r:id="rId22"/>
    <p:sldId id="282" r:id="rId23"/>
    <p:sldId id="283" r:id="rId24"/>
  </p:sldIdLst>
  <p:sldSz cx="12188825" cy="6858000"/>
  <p:notesSz cx="6797675" cy="9926638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sanche@yahoo.fr" initials="c" lastIdx="2" clrIdx="0">
    <p:extLst>
      <p:ext uri="{19B8F6BF-5375-455C-9EA6-DF929625EA0E}">
        <p15:presenceInfo xmlns:p15="http://schemas.microsoft.com/office/powerpoint/2012/main" userId="0f3dda6e1fa79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6182" autoAdjust="0"/>
  </p:normalViewPr>
  <p:slideViewPr>
    <p:cSldViewPr showGuides="1">
      <p:cViewPr varScale="1">
        <p:scale>
          <a:sx n="127" d="100"/>
          <a:sy n="127" d="100"/>
        </p:scale>
        <p:origin x="288" y="90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00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46FA2-E883-49A1-AD9C-7F2659DEFCB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8739A3-7F8F-441D-986F-867E11346D2E}">
      <dgm:prSet phldrT="[Texte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fr-FR" sz="1400" dirty="0">
              <a:solidFill>
                <a:schemeClr val="tx1"/>
              </a:solidFill>
            </a:rPr>
            <a:t>Analyse des indicateurs de ventes :</a:t>
          </a:r>
        </a:p>
        <a:p>
          <a:pPr algn="l"/>
          <a:r>
            <a:rPr lang="fr-FR" sz="1400" dirty="0">
              <a:solidFill>
                <a:schemeClr val="tx1"/>
              </a:solidFill>
            </a:rPr>
            <a:t>        - Analyse du CA </a:t>
          </a:r>
        </a:p>
        <a:p>
          <a:pPr algn="l"/>
          <a:r>
            <a:rPr lang="fr-FR" sz="1400" dirty="0">
              <a:solidFill>
                <a:schemeClr val="tx1"/>
              </a:solidFill>
            </a:rPr>
            <a:t>        - Analyse de références</a:t>
          </a:r>
        </a:p>
        <a:p>
          <a:pPr algn="l"/>
          <a:r>
            <a:rPr lang="fr-FR" sz="1400" dirty="0">
              <a:solidFill>
                <a:schemeClr val="tx1"/>
              </a:solidFill>
            </a:rPr>
            <a:t>  </a:t>
          </a:r>
        </a:p>
        <a:p>
          <a:pPr algn="l"/>
          <a:r>
            <a:rPr lang="fr-FR" sz="1400" dirty="0">
              <a:solidFill>
                <a:schemeClr val="tx1"/>
              </a:solidFill>
            </a:rPr>
            <a:t>  Analyse du profil des clients</a:t>
          </a:r>
        </a:p>
        <a:p>
          <a:pPr algn="l"/>
          <a:endParaRPr lang="fr-FR" sz="1400" dirty="0">
            <a:solidFill>
              <a:schemeClr val="tx1"/>
            </a:solidFill>
          </a:endParaRPr>
        </a:p>
      </dgm:t>
    </dgm:pt>
    <dgm:pt modelId="{409F79AF-9426-4161-9C30-67F2F496C794}" type="parTrans" cxnId="{C314215C-C542-47F3-B252-DD5FF13BF6D8}">
      <dgm:prSet/>
      <dgm:spPr/>
      <dgm:t>
        <a:bodyPr/>
        <a:lstStyle/>
        <a:p>
          <a:endParaRPr lang="fr-FR"/>
        </a:p>
      </dgm:t>
    </dgm:pt>
    <dgm:pt modelId="{6B155D9C-DB67-4FCF-A8E2-E23226C7BA19}" type="sibTrans" cxnId="{C314215C-C542-47F3-B252-DD5FF13BF6D8}">
      <dgm:prSet/>
      <dgm:spPr/>
      <dgm:t>
        <a:bodyPr/>
        <a:lstStyle/>
        <a:p>
          <a:endParaRPr lang="fr-FR"/>
        </a:p>
      </dgm:t>
    </dgm:pt>
    <dgm:pt modelId="{A6A58BDC-2E6C-4B21-A05B-0A0949478351}">
      <dgm:prSet phldrT="[Texte]" custT="1"/>
      <dgm:spPr/>
      <dgm:t>
        <a:bodyPr/>
        <a:lstStyle/>
        <a:p>
          <a:r>
            <a:rPr lang="fr-FR" sz="2000" dirty="0"/>
            <a:t>Annabelle</a:t>
          </a:r>
        </a:p>
        <a:p>
          <a:r>
            <a:rPr lang="fr-FR" sz="1400" dirty="0"/>
            <a:t>Responsable marketing</a:t>
          </a:r>
        </a:p>
      </dgm:t>
    </dgm:pt>
    <dgm:pt modelId="{E0969861-7CFF-4DFA-BD75-90AA6B0F7454}" type="parTrans" cxnId="{6D956BAF-A17D-4CF5-8506-0159030F0FB0}">
      <dgm:prSet/>
      <dgm:spPr/>
      <dgm:t>
        <a:bodyPr/>
        <a:lstStyle/>
        <a:p>
          <a:endParaRPr lang="fr-FR"/>
        </a:p>
      </dgm:t>
    </dgm:pt>
    <dgm:pt modelId="{E02D7AA5-83A8-4648-8C0C-6C00F51982A7}" type="sibTrans" cxnId="{6D956BAF-A17D-4CF5-8506-0159030F0FB0}">
      <dgm:prSet/>
      <dgm:spPr/>
      <dgm:t>
        <a:bodyPr/>
        <a:lstStyle/>
        <a:p>
          <a:endParaRPr lang="fr-FR"/>
        </a:p>
      </dgm:t>
    </dgm:pt>
    <dgm:pt modelId="{BDD2823D-B3D8-4074-B3D2-526559A243D2}">
      <dgm:prSet phldrT="[Texte]" custT="1"/>
      <dgm:spPr/>
      <dgm:t>
        <a:bodyPr/>
        <a:lstStyle/>
        <a:p>
          <a:r>
            <a:rPr lang="fr-FR" sz="2000" dirty="0"/>
            <a:t>Julie</a:t>
          </a:r>
        </a:p>
        <a:p>
          <a:r>
            <a:rPr lang="fr-FR" sz="1400" dirty="0"/>
            <a:t>Chargée d’étude</a:t>
          </a:r>
        </a:p>
      </dgm:t>
    </dgm:pt>
    <dgm:pt modelId="{D6950B9D-9BFB-436E-A0E2-F1A9E3308567}" type="parTrans" cxnId="{8487155A-79FA-440B-B44C-2FF9F244CDD9}">
      <dgm:prSet/>
      <dgm:spPr/>
      <dgm:t>
        <a:bodyPr/>
        <a:lstStyle/>
        <a:p>
          <a:endParaRPr lang="fr-FR"/>
        </a:p>
      </dgm:t>
    </dgm:pt>
    <dgm:pt modelId="{B7CB4E7C-366C-442B-88EA-C5214E12CAEA}" type="sibTrans" cxnId="{8487155A-79FA-440B-B44C-2FF9F244CDD9}">
      <dgm:prSet/>
      <dgm:spPr/>
      <dgm:t>
        <a:bodyPr/>
        <a:lstStyle/>
        <a:p>
          <a:endParaRPr lang="fr-FR"/>
        </a:p>
      </dgm:t>
    </dgm:pt>
    <dgm:pt modelId="{8FC52A6B-6F44-4353-85B8-06D4F315394D}">
      <dgm:prSet phldrT="[Texte]" custT="1"/>
      <dgm:spPr/>
      <dgm:t>
        <a:bodyPr/>
        <a:lstStyle/>
        <a:p>
          <a:r>
            <a:rPr lang="fr-FR" sz="2000" dirty="0"/>
            <a:t>Antoine</a:t>
          </a:r>
        </a:p>
        <a:p>
          <a:r>
            <a:rPr lang="fr-FR" sz="1400" dirty="0"/>
            <a:t>Chargé de produit</a:t>
          </a:r>
        </a:p>
      </dgm:t>
    </dgm:pt>
    <dgm:pt modelId="{9C943C38-8D95-41DD-847D-F2E3B9453472}" type="parTrans" cxnId="{9C4AC3E1-C94F-4FC7-A429-84716A8D603F}">
      <dgm:prSet/>
      <dgm:spPr/>
      <dgm:t>
        <a:bodyPr/>
        <a:lstStyle/>
        <a:p>
          <a:endParaRPr lang="fr-FR"/>
        </a:p>
      </dgm:t>
    </dgm:pt>
    <dgm:pt modelId="{37FF36CB-B200-4435-A1E2-E200120042D7}" type="sibTrans" cxnId="{9C4AC3E1-C94F-4FC7-A429-84716A8D603F}">
      <dgm:prSet/>
      <dgm:spPr/>
      <dgm:t>
        <a:bodyPr/>
        <a:lstStyle/>
        <a:p>
          <a:endParaRPr lang="fr-FR"/>
        </a:p>
      </dgm:t>
    </dgm:pt>
    <dgm:pt modelId="{6D7E2545-39A0-42E0-855A-A49E21FEC4A7}">
      <dgm:prSet phldrT="[Texte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ctr"/>
          <a:endParaRPr lang="fr-FR" sz="1400" dirty="0">
            <a:solidFill>
              <a:schemeClr val="tx1"/>
            </a:solidFill>
          </a:endParaRPr>
        </a:p>
      </dgm:t>
    </dgm:pt>
    <dgm:pt modelId="{5AFD2991-9570-49FD-AAA3-2C246BCAE5F7}" type="sibTrans" cxnId="{B8791611-76AA-49F5-9069-6E9D6C1135E7}">
      <dgm:prSet/>
      <dgm:spPr/>
      <dgm:t>
        <a:bodyPr/>
        <a:lstStyle/>
        <a:p>
          <a:endParaRPr lang="fr-FR"/>
        </a:p>
      </dgm:t>
    </dgm:pt>
    <dgm:pt modelId="{2C814033-AA08-4265-A24E-88B3F23430AD}" type="parTrans" cxnId="{B8791611-76AA-49F5-9069-6E9D6C1135E7}">
      <dgm:prSet/>
      <dgm:spPr/>
      <dgm:t>
        <a:bodyPr/>
        <a:lstStyle/>
        <a:p>
          <a:endParaRPr lang="fr-FR"/>
        </a:p>
      </dgm:t>
    </dgm:pt>
    <dgm:pt modelId="{53788C38-C8B9-4CD6-BC57-81321A90C040}" type="pres">
      <dgm:prSet presAssocID="{24846FA2-E883-49A1-AD9C-7F2659DEFCBE}" presName="diagram" presStyleCnt="0">
        <dgm:presLayoutVars>
          <dgm:dir/>
          <dgm:resizeHandles val="exact"/>
        </dgm:presLayoutVars>
      </dgm:prSet>
      <dgm:spPr/>
    </dgm:pt>
    <dgm:pt modelId="{56C097DC-406F-4DFC-B7D0-CA59DC6F0BE3}" type="pres">
      <dgm:prSet presAssocID="{268739A3-7F8F-441D-986F-867E11346D2E}" presName="node" presStyleLbl="node1" presStyleIdx="0" presStyleCnt="5" custScaleX="82709" custScaleY="78327" custLinFactNeighborX="-49" custLinFactNeighborY="98303">
        <dgm:presLayoutVars>
          <dgm:bulletEnabled val="1"/>
        </dgm:presLayoutVars>
      </dgm:prSet>
      <dgm:spPr/>
    </dgm:pt>
    <dgm:pt modelId="{3A575BBA-A178-47A3-BD46-C23A9887AC70}" type="pres">
      <dgm:prSet presAssocID="{6B155D9C-DB67-4FCF-A8E2-E23226C7BA19}" presName="sibTrans" presStyleCnt="0"/>
      <dgm:spPr/>
    </dgm:pt>
    <dgm:pt modelId="{8E75BD7B-06A0-4A7D-9DBB-E716478DEB3D}" type="pres">
      <dgm:prSet presAssocID="{A6A58BDC-2E6C-4B21-A05B-0A0949478351}" presName="node" presStyleLbl="node1" presStyleIdx="1" presStyleCnt="5" custScaleX="55749" custScaleY="31642" custLinFactNeighborX="-27535" custLinFactNeighborY="-1292">
        <dgm:presLayoutVars>
          <dgm:bulletEnabled val="1"/>
        </dgm:presLayoutVars>
      </dgm:prSet>
      <dgm:spPr/>
    </dgm:pt>
    <dgm:pt modelId="{244442DA-1944-4672-9F68-4B18971E6795}" type="pres">
      <dgm:prSet presAssocID="{E02D7AA5-83A8-4648-8C0C-6C00F51982A7}" presName="sibTrans" presStyleCnt="0"/>
      <dgm:spPr/>
    </dgm:pt>
    <dgm:pt modelId="{05B3A8D6-24E3-4AE8-A0A2-E96EC4257C17}" type="pres">
      <dgm:prSet presAssocID="{BDD2823D-B3D8-4074-B3D2-526559A243D2}" presName="node" presStyleLbl="node1" presStyleIdx="2" presStyleCnt="5" custScaleX="47688" custScaleY="29501" custLinFactNeighborX="-33350" custLinFactNeighborY="34902">
        <dgm:presLayoutVars>
          <dgm:bulletEnabled val="1"/>
        </dgm:presLayoutVars>
      </dgm:prSet>
      <dgm:spPr/>
    </dgm:pt>
    <dgm:pt modelId="{4EA813F9-A0D0-416C-A850-5C961DF0827C}" type="pres">
      <dgm:prSet presAssocID="{B7CB4E7C-366C-442B-88EA-C5214E12CAEA}" presName="sibTrans" presStyleCnt="0"/>
      <dgm:spPr/>
    </dgm:pt>
    <dgm:pt modelId="{E8B3B2D6-B2BE-4435-9CF5-2B8820D62BBA}" type="pres">
      <dgm:prSet presAssocID="{8FC52A6B-6F44-4353-85B8-06D4F315394D}" presName="node" presStyleLbl="node1" presStyleIdx="3" presStyleCnt="5" custScaleX="44462" custScaleY="29584" custLinFactNeighborX="-6001" custLinFactNeighborY="-58406">
        <dgm:presLayoutVars>
          <dgm:bulletEnabled val="1"/>
        </dgm:presLayoutVars>
      </dgm:prSet>
      <dgm:spPr/>
    </dgm:pt>
    <dgm:pt modelId="{55434274-4866-47A7-8875-B753C89D7601}" type="pres">
      <dgm:prSet presAssocID="{37FF36CB-B200-4435-A1E2-E200120042D7}" presName="sibTrans" presStyleCnt="0"/>
      <dgm:spPr/>
    </dgm:pt>
    <dgm:pt modelId="{29854ECC-628D-43F8-AFC1-16E8D7EB0B2D}" type="pres">
      <dgm:prSet presAssocID="{6D7E2545-39A0-42E0-855A-A49E21FEC4A7}" presName="node" presStyleLbl="node1" presStyleIdx="4" presStyleCnt="5" custScaleX="105309" custScaleY="76386" custLinFactNeighborX="21474" custLinFactNeighborY="5250">
        <dgm:presLayoutVars>
          <dgm:bulletEnabled val="1"/>
        </dgm:presLayoutVars>
      </dgm:prSet>
      <dgm:spPr/>
    </dgm:pt>
  </dgm:ptLst>
  <dgm:cxnLst>
    <dgm:cxn modelId="{B8791611-76AA-49F5-9069-6E9D6C1135E7}" srcId="{24846FA2-E883-49A1-AD9C-7F2659DEFCBE}" destId="{6D7E2545-39A0-42E0-855A-A49E21FEC4A7}" srcOrd="4" destOrd="0" parTransId="{2C814033-AA08-4265-A24E-88B3F23430AD}" sibTransId="{5AFD2991-9570-49FD-AAA3-2C246BCAE5F7}"/>
    <dgm:cxn modelId="{77B5292B-5207-4DD0-9C1F-4EF7D5A036D9}" type="presOf" srcId="{6D7E2545-39A0-42E0-855A-A49E21FEC4A7}" destId="{29854ECC-628D-43F8-AFC1-16E8D7EB0B2D}" srcOrd="0" destOrd="0" presId="urn:microsoft.com/office/officeart/2005/8/layout/default"/>
    <dgm:cxn modelId="{C314215C-C542-47F3-B252-DD5FF13BF6D8}" srcId="{24846FA2-E883-49A1-AD9C-7F2659DEFCBE}" destId="{268739A3-7F8F-441D-986F-867E11346D2E}" srcOrd="0" destOrd="0" parTransId="{409F79AF-9426-4161-9C30-67F2F496C794}" sibTransId="{6B155D9C-DB67-4FCF-A8E2-E23226C7BA19}"/>
    <dgm:cxn modelId="{9B100A42-6699-4416-9B48-2ABB0E7A4C0F}" type="presOf" srcId="{268739A3-7F8F-441D-986F-867E11346D2E}" destId="{56C097DC-406F-4DFC-B7D0-CA59DC6F0BE3}" srcOrd="0" destOrd="0" presId="urn:microsoft.com/office/officeart/2005/8/layout/default"/>
    <dgm:cxn modelId="{EC248969-6DE0-405A-B1F8-4AFC8E6EC83B}" type="presOf" srcId="{24846FA2-E883-49A1-AD9C-7F2659DEFCBE}" destId="{53788C38-C8B9-4CD6-BC57-81321A90C040}" srcOrd="0" destOrd="0" presId="urn:microsoft.com/office/officeart/2005/8/layout/default"/>
    <dgm:cxn modelId="{29704959-0E66-4D91-9D11-7E1D04205F3D}" type="presOf" srcId="{BDD2823D-B3D8-4074-B3D2-526559A243D2}" destId="{05B3A8D6-24E3-4AE8-A0A2-E96EC4257C17}" srcOrd="0" destOrd="0" presId="urn:microsoft.com/office/officeart/2005/8/layout/default"/>
    <dgm:cxn modelId="{8487155A-79FA-440B-B44C-2FF9F244CDD9}" srcId="{24846FA2-E883-49A1-AD9C-7F2659DEFCBE}" destId="{BDD2823D-B3D8-4074-B3D2-526559A243D2}" srcOrd="2" destOrd="0" parTransId="{D6950B9D-9BFB-436E-A0E2-F1A9E3308567}" sibTransId="{B7CB4E7C-366C-442B-88EA-C5214E12CAEA}"/>
    <dgm:cxn modelId="{6D956BAF-A17D-4CF5-8506-0159030F0FB0}" srcId="{24846FA2-E883-49A1-AD9C-7F2659DEFCBE}" destId="{A6A58BDC-2E6C-4B21-A05B-0A0949478351}" srcOrd="1" destOrd="0" parTransId="{E0969861-7CFF-4DFA-BD75-90AA6B0F7454}" sibTransId="{E02D7AA5-83A8-4648-8C0C-6C00F51982A7}"/>
    <dgm:cxn modelId="{960B73BE-A486-4A26-9CC5-88C1CEC57530}" type="presOf" srcId="{A6A58BDC-2E6C-4B21-A05B-0A0949478351}" destId="{8E75BD7B-06A0-4A7D-9DBB-E716478DEB3D}" srcOrd="0" destOrd="0" presId="urn:microsoft.com/office/officeart/2005/8/layout/default"/>
    <dgm:cxn modelId="{9C4AC3E1-C94F-4FC7-A429-84716A8D603F}" srcId="{24846FA2-E883-49A1-AD9C-7F2659DEFCBE}" destId="{8FC52A6B-6F44-4353-85B8-06D4F315394D}" srcOrd="3" destOrd="0" parTransId="{9C943C38-8D95-41DD-847D-F2E3B9453472}" sibTransId="{37FF36CB-B200-4435-A1E2-E200120042D7}"/>
    <dgm:cxn modelId="{A78968F9-ADC2-4CB8-B157-88D9AB5BA19A}" type="presOf" srcId="{8FC52A6B-6F44-4353-85B8-06D4F315394D}" destId="{E8B3B2D6-B2BE-4435-9CF5-2B8820D62BBA}" srcOrd="0" destOrd="0" presId="urn:microsoft.com/office/officeart/2005/8/layout/default"/>
    <dgm:cxn modelId="{11A5E0ED-1A77-4FE7-BA4D-12A63247618B}" type="presParOf" srcId="{53788C38-C8B9-4CD6-BC57-81321A90C040}" destId="{56C097DC-406F-4DFC-B7D0-CA59DC6F0BE3}" srcOrd="0" destOrd="0" presId="urn:microsoft.com/office/officeart/2005/8/layout/default"/>
    <dgm:cxn modelId="{4326F83F-67B4-4219-A36C-2E887C0523A0}" type="presParOf" srcId="{53788C38-C8B9-4CD6-BC57-81321A90C040}" destId="{3A575BBA-A178-47A3-BD46-C23A9887AC70}" srcOrd="1" destOrd="0" presId="urn:microsoft.com/office/officeart/2005/8/layout/default"/>
    <dgm:cxn modelId="{E7E3D42F-1257-4DDC-95A3-17E495594E34}" type="presParOf" srcId="{53788C38-C8B9-4CD6-BC57-81321A90C040}" destId="{8E75BD7B-06A0-4A7D-9DBB-E716478DEB3D}" srcOrd="2" destOrd="0" presId="urn:microsoft.com/office/officeart/2005/8/layout/default"/>
    <dgm:cxn modelId="{A299357C-AFBD-4081-90E8-5C3F87427BB2}" type="presParOf" srcId="{53788C38-C8B9-4CD6-BC57-81321A90C040}" destId="{244442DA-1944-4672-9F68-4B18971E6795}" srcOrd="3" destOrd="0" presId="urn:microsoft.com/office/officeart/2005/8/layout/default"/>
    <dgm:cxn modelId="{B1CC53BB-EC6F-48EF-9009-D441C1527BB0}" type="presParOf" srcId="{53788C38-C8B9-4CD6-BC57-81321A90C040}" destId="{05B3A8D6-24E3-4AE8-A0A2-E96EC4257C17}" srcOrd="4" destOrd="0" presId="urn:microsoft.com/office/officeart/2005/8/layout/default"/>
    <dgm:cxn modelId="{A26C5E98-26ED-492B-94A1-CA8585A1B264}" type="presParOf" srcId="{53788C38-C8B9-4CD6-BC57-81321A90C040}" destId="{4EA813F9-A0D0-416C-A850-5C961DF0827C}" srcOrd="5" destOrd="0" presId="urn:microsoft.com/office/officeart/2005/8/layout/default"/>
    <dgm:cxn modelId="{83823432-6EF2-4F77-9310-8FC10B00BEF8}" type="presParOf" srcId="{53788C38-C8B9-4CD6-BC57-81321A90C040}" destId="{E8B3B2D6-B2BE-4435-9CF5-2B8820D62BBA}" srcOrd="6" destOrd="0" presId="urn:microsoft.com/office/officeart/2005/8/layout/default"/>
    <dgm:cxn modelId="{A3230E32-E1E8-49C3-8007-7B050B15A159}" type="presParOf" srcId="{53788C38-C8B9-4CD6-BC57-81321A90C040}" destId="{55434274-4866-47A7-8875-B753C89D7601}" srcOrd="7" destOrd="0" presId="urn:microsoft.com/office/officeart/2005/8/layout/default"/>
    <dgm:cxn modelId="{3BD58D7D-253B-4B98-B21B-67B8EE32FF80}" type="presParOf" srcId="{53788C38-C8B9-4CD6-BC57-81321A90C040}" destId="{29854ECC-628D-43F8-AFC1-16E8D7EB0B2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097DC-406F-4DFC-B7D0-CA59DC6F0BE3}">
      <dsp:nvSpPr>
        <dsp:cNvPr id="0" name=""/>
        <dsp:cNvSpPr/>
      </dsp:nvSpPr>
      <dsp:spPr>
        <a:xfrm>
          <a:off x="0" y="2502500"/>
          <a:ext cx="3378614" cy="1919767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Analyse des indicateurs de ventes 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        - Analyse du CA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        - Analyse de références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  Analyse du profil des clients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>
            <a:solidFill>
              <a:schemeClr val="tx1"/>
            </a:solidFill>
          </a:endParaRPr>
        </a:p>
      </dsp:txBody>
      <dsp:txXfrm>
        <a:off x="0" y="2502500"/>
        <a:ext cx="3378614" cy="1919767"/>
      </dsp:txXfrm>
    </dsp:sp>
    <dsp:sp modelId="{8E75BD7B-06A0-4A7D-9DBB-E716478DEB3D}">
      <dsp:nvSpPr>
        <dsp:cNvPr id="0" name=""/>
        <dsp:cNvSpPr/>
      </dsp:nvSpPr>
      <dsp:spPr>
        <a:xfrm>
          <a:off x="2664315" y="651356"/>
          <a:ext cx="2277314" cy="7755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Annabelle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Responsable marketing</a:t>
          </a:r>
        </a:p>
      </dsp:txBody>
      <dsp:txXfrm>
        <a:off x="2664315" y="651356"/>
        <a:ext cx="2277314" cy="775534"/>
      </dsp:txXfrm>
    </dsp:sp>
    <dsp:sp modelId="{05B3A8D6-24E3-4AE8-A0A2-E96EC4257C17}">
      <dsp:nvSpPr>
        <dsp:cNvPr id="0" name=""/>
        <dsp:cNvSpPr/>
      </dsp:nvSpPr>
      <dsp:spPr>
        <a:xfrm>
          <a:off x="5112584" y="1564696"/>
          <a:ext cx="1948026" cy="7230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Julie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Chargée d’étude</a:t>
          </a:r>
        </a:p>
      </dsp:txBody>
      <dsp:txXfrm>
        <a:off x="5112584" y="1564696"/>
        <a:ext cx="1948026" cy="723059"/>
      </dsp:txXfrm>
    </dsp:sp>
    <dsp:sp modelId="{E8B3B2D6-B2BE-4435-9CF5-2B8820D62BBA}">
      <dsp:nvSpPr>
        <dsp:cNvPr id="0" name=""/>
        <dsp:cNvSpPr/>
      </dsp:nvSpPr>
      <dsp:spPr>
        <a:xfrm>
          <a:off x="704054" y="1581207"/>
          <a:ext cx="1816246" cy="7250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Antoine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Chargé de produit</a:t>
          </a:r>
        </a:p>
      </dsp:txBody>
      <dsp:txXfrm>
        <a:off x="704054" y="1581207"/>
        <a:ext cx="1816246" cy="725093"/>
      </dsp:txXfrm>
    </dsp:sp>
    <dsp:sp modelId="{29854ECC-628D-43F8-AFC1-16E8D7EB0B2D}">
      <dsp:nvSpPr>
        <dsp:cNvPr id="0" name=""/>
        <dsp:cNvSpPr/>
      </dsp:nvSpPr>
      <dsp:spPr>
        <a:xfrm>
          <a:off x="4051132" y="2550073"/>
          <a:ext cx="4301811" cy="1872194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>
            <a:solidFill>
              <a:schemeClr val="tx1"/>
            </a:solidFill>
          </a:endParaRPr>
        </a:p>
      </dsp:txBody>
      <dsp:txXfrm>
        <a:off x="4051132" y="2550073"/>
        <a:ext cx="4301811" cy="1872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CCDC7F-BC00-4C99-85FF-043B4492FDD6}" type="datetime1">
              <a:rPr lang="fr-FR" smtClean="0">
                <a:solidFill>
                  <a:schemeClr val="tx2"/>
                </a:solidFill>
              </a:rPr>
              <a:t>21/06/2022</a:t>
            </a:fld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 lang="fr-FR">
                <a:solidFill>
                  <a:schemeClr val="tx2"/>
                </a:solidFill>
              </a:rPr>
              <a:t>‹N°›</a:t>
            </a:fld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989DB740-21CF-441F-BC62-4B14D9776874}" type="datetime1">
              <a:rPr lang="fr-FR" noProof="0" smtClean="0"/>
              <a:t>21/06/2022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8796F01-7154-41E0-B48B-A6921757531A}" type="slidenum">
              <a:rPr lang="fr-FR" noProof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BBF81A0-ADA6-4623-BE4F-40CFB8BBCB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9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04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51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3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78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7467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7011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21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753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8425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35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71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17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040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555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82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403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819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173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8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 descr="Pile de livre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 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r-FR" dirty="0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Image 8" descr="Pile de livre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3A5FDE-453C-4EC1-91E1-8EE1D0EDCBFA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58A9B0-2D79-47C0-B0AB-F17A14BA6A29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73FC6-F5F7-471A-A319-8D8D4FC2B209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2B45E-4A5B-4059-8174-BDEC34500A8E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 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10" name="Image 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 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b="0" dirty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Image 4" descr="Pile de liv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re 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8CDA04-4D1F-4CAE-817D-ED4BFD6D0851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284BEC-DE4E-42E2-90B7-92D14FBA33C8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E14004-A8BF-41DC-89DC-5BF209DAC28B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4DAE04-E366-4F84-B5AF-4B5D593BF3E4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F8A9A-3825-4D9C-90D7-3296DC911242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455612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82B512-315C-4254-B602-A6F12C7054E6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C3F513-1F54-46A1-A7CC-5D4A86AC9C8B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8" name="Rectangle 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AB53C854-F126-4EC3-BBB8-0E1727FC6051}" type="datetime1">
              <a:rPr lang="fr-FR" smtClean="0"/>
              <a:t>21/06/2022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EB37DED6-D4C7-42EE-AB49-D2E39E64FDE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78388" y="6362155"/>
            <a:ext cx="2496175" cy="757118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Mars 2022</a:t>
            </a:r>
          </a:p>
        </p:txBody>
      </p:sp>
      <p:sp>
        <p:nvSpPr>
          <p:cNvPr id="8" name="Organigramme : Multidocument 7">
            <a:extLst>
              <a:ext uri="{FF2B5EF4-FFF2-40B4-BE49-F238E27FC236}">
                <a16:creationId xmlns:a16="http://schemas.microsoft.com/office/drawing/2014/main" id="{EDBDD262-D2CE-4165-9311-B92D900AFB6C}"/>
              </a:ext>
            </a:extLst>
          </p:cNvPr>
          <p:cNvSpPr/>
          <p:nvPr/>
        </p:nvSpPr>
        <p:spPr>
          <a:xfrm>
            <a:off x="894576" y="538188"/>
            <a:ext cx="5616624" cy="3096344"/>
          </a:xfrm>
          <a:prstGeom prst="flowChartMultidocumen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C33303-F3F1-47BA-8ADF-0139D968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4" y="1666529"/>
            <a:ext cx="1615622" cy="11792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06F030-AC04-448A-BBE7-59919EC0392E}"/>
              </a:ext>
            </a:extLst>
          </p:cNvPr>
          <p:cNvSpPr txBox="1"/>
          <p:nvPr/>
        </p:nvSpPr>
        <p:spPr>
          <a:xfrm>
            <a:off x="2205980" y="1441917"/>
            <a:ext cx="37444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8000" dirty="0">
                <a:latin typeface="Cambria" panose="02040503050406030204" pitchFamily="18" charset="0"/>
                <a:ea typeface="Cambria" panose="02040503050406030204" pitchFamily="18" charset="0"/>
              </a:rPr>
              <a:t>Lapage</a:t>
            </a:r>
          </a:p>
        </p:txBody>
      </p:sp>
      <p:sp>
        <p:nvSpPr>
          <p:cNvPr id="9" name="Titre 1">
            <a:extLst>
              <a:ext uri="{FF2B5EF4-FFF2-40B4-BE49-F238E27FC236}">
                <a16:creationId xmlns:a16="http://schemas.microsoft.com/office/drawing/2014/main" id="{8363BC87-C864-4242-97DB-56E8101FA523}"/>
              </a:ext>
            </a:extLst>
          </p:cNvPr>
          <p:cNvSpPr txBox="1">
            <a:spLocks/>
          </p:cNvSpPr>
          <p:nvPr/>
        </p:nvSpPr>
        <p:spPr>
          <a:xfrm>
            <a:off x="1556093" y="4294684"/>
            <a:ext cx="4587768" cy="93637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5400" b="0" kern="1200" cap="none" spc="0" baseline="0">
                <a:ln w="0"/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>
                <a:solidFill>
                  <a:srgbClr val="AA2D21"/>
                </a:solidFill>
              </a:rPr>
              <a:t>Analyse des ventes</a:t>
            </a:r>
            <a:endParaRPr lang="fr-FR" sz="3200" dirty="0">
              <a:solidFill>
                <a:srgbClr val="AA2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3/7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545131F-06BF-4F47-B96A-44459E839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2253279"/>
            <a:ext cx="3069555" cy="22772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2E0470-01FC-4945-AA01-1AAB5769443C}"/>
              </a:ext>
            </a:extLst>
          </p:cNvPr>
          <p:cNvSpPr/>
          <p:nvPr/>
        </p:nvSpPr>
        <p:spPr>
          <a:xfrm>
            <a:off x="426379" y="1872636"/>
            <a:ext cx="3093937" cy="29965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BDFBCEB-BDAB-4C18-B608-D2B6BD5EC9AD}"/>
              </a:ext>
            </a:extLst>
          </p:cNvPr>
          <p:cNvSpPr txBox="1"/>
          <p:nvPr/>
        </p:nvSpPr>
        <p:spPr>
          <a:xfrm>
            <a:off x="480195" y="1988840"/>
            <a:ext cx="3093937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Le chiffre d’affaire: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Augmente du CA de 3,27% sur 2 ans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CA est régulier d’un mois sur l’autre.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Ebauche d’un saisonnalité, avec une légère hausse sur le 1</a:t>
            </a:r>
            <a:r>
              <a:rPr lang="fr-FR" sz="1200" baseline="30000" dirty="0">
                <a:solidFill>
                  <a:schemeClr val="bg1"/>
                </a:solidFill>
              </a:rPr>
              <a:t>er</a:t>
            </a:r>
            <a:r>
              <a:rPr lang="fr-FR" sz="1200" dirty="0">
                <a:solidFill>
                  <a:schemeClr val="bg1"/>
                </a:solidFill>
              </a:rPr>
              <a:t> trimestre 2022, à confirmer l’année suivante.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271A74-43DC-455D-A6E3-ABC674DC1A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61" y="3948012"/>
            <a:ext cx="3176274" cy="23913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6A1963A-61E3-4557-BE85-AD546A13D4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61" y="721879"/>
            <a:ext cx="317627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4/7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85E2C17-0951-429A-9F8F-CD3D0FD5F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80" y="1396449"/>
            <a:ext cx="5100889" cy="2489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753362" y="1412776"/>
            <a:ext cx="4227873" cy="24732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765820" y="1484784"/>
            <a:ext cx="4174057" cy="210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Volume des ventes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volume des ventes est très variable en fonction de la catégorie.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La distribution du nombre de client et du nombre de session est très concentrée contrairement à celle du nombre de produit. 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Etonnement, certains clients ont effectué plusieurs sessions d'achat sur une journée.</a:t>
            </a:r>
          </a:p>
        </p:txBody>
      </p:sp>
      <p:graphicFrame>
        <p:nvGraphicFramePr>
          <p:cNvPr id="5" name="Tableau 6">
            <a:extLst>
              <a:ext uri="{FF2B5EF4-FFF2-40B4-BE49-F238E27FC236}">
                <a16:creationId xmlns:a16="http://schemas.microsoft.com/office/drawing/2014/main" id="{8C9360E6-10C3-48DE-9635-892B73228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39220"/>
              </p:ext>
            </p:extLst>
          </p:nvPr>
        </p:nvGraphicFramePr>
        <p:xfrm>
          <a:off x="807178" y="4785071"/>
          <a:ext cx="4104008" cy="16682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4589">
                  <a:extLst>
                    <a:ext uri="{9D8B030D-6E8A-4147-A177-3AD203B41FA5}">
                      <a16:colId xmlns:a16="http://schemas.microsoft.com/office/drawing/2014/main" val="11327196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2372884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1770598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54795160"/>
                    </a:ext>
                  </a:extLst>
                </a:gridCol>
                <a:gridCol w="833155">
                  <a:extLst>
                    <a:ext uri="{9D8B030D-6E8A-4147-A177-3AD203B41FA5}">
                      <a16:colId xmlns:a16="http://schemas.microsoft.com/office/drawing/2014/main" val="1062133970"/>
                    </a:ext>
                  </a:extLst>
                </a:gridCol>
              </a:tblGrid>
              <a:tr h="3602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nombre </a:t>
                      </a:r>
                    </a:p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de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nombre </a:t>
                      </a:r>
                    </a:p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de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nombre </a:t>
                      </a:r>
                    </a:p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de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52386"/>
                  </a:ext>
                </a:extLst>
              </a:tr>
              <a:tr h="2544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baseline="0" dirty="0">
                          <a:effectLst/>
                        </a:rPr>
                        <a:t>2021-03-01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16587.08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442694"/>
                  </a:ext>
                </a:extLst>
              </a:tr>
              <a:tr h="2544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baseline="0" dirty="0">
                          <a:effectLst/>
                        </a:rPr>
                        <a:t>2021-03-02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15508.31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603143"/>
                  </a:ext>
                </a:extLst>
              </a:tr>
              <a:tr h="2544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baseline="0" dirty="0">
                          <a:effectLst/>
                        </a:rPr>
                        <a:t>2021-03-03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15198.69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21564"/>
                  </a:ext>
                </a:extLst>
              </a:tr>
              <a:tr h="2544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baseline="0" dirty="0">
                          <a:effectLst/>
                        </a:rPr>
                        <a:t>2021-03-04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15196.07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787095"/>
                  </a:ext>
                </a:extLst>
              </a:tr>
              <a:tr h="2544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baseline="0" dirty="0">
                          <a:effectLst/>
                        </a:rPr>
                        <a:t>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17471.37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017661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84A4A7E0-CE1F-43F7-88AE-C72BE4AADD77}"/>
              </a:ext>
            </a:extLst>
          </p:cNvPr>
          <p:cNvSpPr txBox="1"/>
          <p:nvPr/>
        </p:nvSpPr>
        <p:spPr>
          <a:xfrm>
            <a:off x="755675" y="4422056"/>
            <a:ext cx="487065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Pivot sur df ventes :  </a:t>
            </a:r>
            <a:r>
              <a:rPr lang="fr-FR" sz="1800" dirty="0"/>
              <a:t>df ventes_jour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689116C-1085-4E7E-B43D-08DAA80DF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07" y="4271651"/>
            <a:ext cx="4381033" cy="2379800"/>
          </a:xfrm>
          <a:prstGeom prst="rect">
            <a:avLst/>
          </a:prstGeom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A911A663-07DC-40E1-B7F5-EBC43660B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72847"/>
              </p:ext>
            </p:extLst>
          </p:nvPr>
        </p:nvGraphicFramePr>
        <p:xfrm>
          <a:off x="7534572" y="4512451"/>
          <a:ext cx="1872208" cy="8607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55954291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762653460"/>
                    </a:ext>
                  </a:extLst>
                </a:gridCol>
              </a:tblGrid>
              <a:tr h="190468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Moyenne</a:t>
                      </a:r>
                      <a:r>
                        <a:rPr lang="fr-FR" sz="600" dirty="0"/>
                        <a:t>/j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625460"/>
                  </a:ext>
                </a:extLst>
              </a:tr>
              <a:tr h="190468">
                <a:tc>
                  <a:txBody>
                    <a:bodyPr/>
                    <a:lstStyle/>
                    <a:p>
                      <a:r>
                        <a:rPr lang="fr-FR" sz="800" dirty="0"/>
                        <a:t>nombre de client  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429.17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199517"/>
                  </a:ext>
                </a:extLst>
              </a:tr>
              <a:tr h="190468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nombre de produit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940.95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378676"/>
                  </a:ext>
                </a:extLst>
              </a:tr>
              <a:tr h="22068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nombre de session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/>
                        <a:t>475.33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010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0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5/7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753362" y="1412776"/>
            <a:ext cx="4227873" cy="25952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753362" y="1503799"/>
            <a:ext cx="4174057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Répartition des ventes par produits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produits les moins chers (0) représentent : 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60.31% des ventes - 36.58% du CA.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produits les plus chers (2) représentent :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5.37% des ventes et 22.34% du CA.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produits intermédiaires (1) représentent :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34.32% des ventes et 40.08% du CA.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articles constituant le top 5, ont fait l'objet de plus de 2000 ventes.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430BF9-C9E6-4E08-A1B6-D52318E41F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56" y="1423099"/>
            <a:ext cx="1851087" cy="19419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4C3676C-5AF4-4BB8-BF40-37938E779E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72" y="1423099"/>
            <a:ext cx="1991332" cy="1914067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60C8E626-443D-4246-808A-1295842DF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24953"/>
              </p:ext>
            </p:extLst>
          </p:nvPr>
        </p:nvGraphicFramePr>
        <p:xfrm>
          <a:off x="737942" y="4998148"/>
          <a:ext cx="2148171" cy="1615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311050614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02440609"/>
                    </a:ext>
                  </a:extLst>
                </a:gridCol>
                <a:gridCol w="780019">
                  <a:extLst>
                    <a:ext uri="{9D8B030D-6E8A-4147-A177-3AD203B41FA5}">
                      <a16:colId xmlns:a16="http://schemas.microsoft.com/office/drawing/2014/main" val="101426614"/>
                    </a:ext>
                  </a:extLst>
                </a:gridCol>
              </a:tblGrid>
              <a:tr h="321608">
                <a:tc>
                  <a:txBody>
                    <a:bodyPr/>
                    <a:lstStyle/>
                    <a:p>
                      <a:pPr algn="ctr"/>
                      <a:r>
                        <a:rPr lang="fr-F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id_prod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Nombre </a:t>
                      </a:r>
                    </a:p>
                    <a:p>
                      <a:pPr algn="ctr"/>
                      <a:r>
                        <a:rPr lang="fr-FR" sz="1000" dirty="0"/>
                        <a:t>de vente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22531"/>
                  </a:ext>
                </a:extLst>
              </a:tr>
              <a:tr h="197913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1_369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2237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342431"/>
                  </a:ext>
                </a:extLst>
              </a:tr>
              <a:tr h="197913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1_417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2173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865753"/>
                  </a:ext>
                </a:extLst>
              </a:tr>
              <a:tr h="197913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1_414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2166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06054"/>
                  </a:ext>
                </a:extLst>
              </a:tr>
              <a:tr h="197913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1_498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2117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133130"/>
                  </a:ext>
                </a:extLst>
              </a:tr>
              <a:tr h="197913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1_425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2084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815788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4B552B82-5484-47FD-BA50-ACC0193569DC}"/>
              </a:ext>
            </a:extLst>
          </p:cNvPr>
          <p:cNvSpPr txBox="1"/>
          <p:nvPr/>
        </p:nvSpPr>
        <p:spPr>
          <a:xfrm>
            <a:off x="737942" y="4228910"/>
            <a:ext cx="36105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Pivot sur df ventes : </a:t>
            </a:r>
            <a:r>
              <a:rPr lang="fr-FR" sz="1800" dirty="0"/>
              <a:t> df produits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448FF6-8FFF-4848-865C-29D44461C2FC}"/>
              </a:ext>
            </a:extLst>
          </p:cNvPr>
          <p:cNvSpPr txBox="1"/>
          <p:nvPr/>
        </p:nvSpPr>
        <p:spPr>
          <a:xfrm>
            <a:off x="1485900" y="4670903"/>
            <a:ext cx="79208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u="sng" dirty="0">
                <a:solidFill>
                  <a:srgbClr val="AA2D21"/>
                </a:solidFill>
              </a:rPr>
              <a:t>Top 5</a:t>
            </a:r>
          </a:p>
        </p:txBody>
      </p:sp>
      <p:graphicFrame>
        <p:nvGraphicFramePr>
          <p:cNvPr id="23" name="Tableau 15">
            <a:extLst>
              <a:ext uri="{FF2B5EF4-FFF2-40B4-BE49-F238E27FC236}">
                <a16:creationId xmlns:a16="http://schemas.microsoft.com/office/drawing/2014/main" id="{987D1E91-DAA7-4B05-8050-27CE41259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190024"/>
              </p:ext>
            </p:extLst>
          </p:nvPr>
        </p:nvGraphicFramePr>
        <p:xfrm>
          <a:off x="3303872" y="4995998"/>
          <a:ext cx="2148171" cy="1615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311050614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02440609"/>
                    </a:ext>
                  </a:extLst>
                </a:gridCol>
                <a:gridCol w="780019">
                  <a:extLst>
                    <a:ext uri="{9D8B030D-6E8A-4147-A177-3AD203B41FA5}">
                      <a16:colId xmlns:a16="http://schemas.microsoft.com/office/drawing/2014/main" val="101426614"/>
                    </a:ext>
                  </a:extLst>
                </a:gridCol>
              </a:tblGrid>
              <a:tr h="347675">
                <a:tc>
                  <a:txBody>
                    <a:bodyPr/>
                    <a:lstStyle/>
                    <a:p>
                      <a:pPr algn="ctr"/>
                      <a:r>
                        <a:rPr lang="fr-F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id_prod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Nombre </a:t>
                      </a:r>
                    </a:p>
                    <a:p>
                      <a:pPr algn="ctr"/>
                      <a:r>
                        <a:rPr lang="fr-FR" sz="1000" dirty="0"/>
                        <a:t>de vente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22531"/>
                  </a:ext>
                </a:extLst>
              </a:tr>
              <a:tr h="213954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2_23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342431"/>
                  </a:ext>
                </a:extLst>
              </a:tr>
              <a:tr h="213954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0_1633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865753"/>
                  </a:ext>
                </a:extLst>
              </a:tr>
              <a:tr h="213954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0_1601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06054"/>
                  </a:ext>
                </a:extLst>
              </a:tr>
              <a:tr h="213954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0_1595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133130"/>
                  </a:ext>
                </a:extLst>
              </a:tr>
              <a:tr h="213954"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>
                          <a:effectLst/>
                        </a:rPr>
                        <a:t>0_1683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000" b="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815788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B99515D5-6794-4F2D-B830-47989DD79A45}"/>
              </a:ext>
            </a:extLst>
          </p:cNvPr>
          <p:cNvSpPr txBox="1"/>
          <p:nvPr/>
        </p:nvSpPr>
        <p:spPr>
          <a:xfrm>
            <a:off x="3981913" y="4653136"/>
            <a:ext cx="999322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u="sng" dirty="0">
                <a:solidFill>
                  <a:srgbClr val="AA2D21"/>
                </a:solidFill>
              </a:rPr>
              <a:t>Flop 5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6E82597-9A16-4C8A-8E6B-11B8505307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49" y="4117564"/>
            <a:ext cx="3151780" cy="245160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B05B2D0-92C8-4343-BA16-3934B14F9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505" y="2734136"/>
            <a:ext cx="1224136" cy="1199406"/>
          </a:xfrm>
          <a:prstGeom prst="rect">
            <a:avLst/>
          </a:prstGeom>
          <a:effectLst>
            <a:outerShdw algn="ctr" rotWithShape="0">
              <a:srgbClr val="000000">
                <a:alpha val="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7E2CA47-2E3F-4D6F-9879-78A0A2919A64}"/>
              </a:ext>
            </a:extLst>
          </p:cNvPr>
          <p:cNvSpPr txBox="1"/>
          <p:nvPr/>
        </p:nvSpPr>
        <p:spPr>
          <a:xfrm>
            <a:off x="8047166" y="4995998"/>
            <a:ext cx="1224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21 références</a:t>
            </a:r>
          </a:p>
        </p:txBody>
      </p:sp>
    </p:spTree>
    <p:extLst>
      <p:ext uri="{BB962C8B-B14F-4D97-AF65-F5344CB8AC3E}">
        <p14:creationId xmlns:p14="http://schemas.microsoft.com/office/powerpoint/2010/main" val="21456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6/7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698714" y="1590194"/>
            <a:ext cx="4227873" cy="20732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763980" y="1781875"/>
            <a:ext cx="4174057" cy="158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Répartition des ventes par session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Contenu : 1à 14 articles, 2 en moyenne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         1 à 3 pour 50% des sessions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Panier : 0,62 à 568,88 (€), en moyenne 34,88 (€)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    15,81 à 43,14 (€) pour 50% des sessions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73628202-582E-42DA-A6A5-4A12AFEC1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80778"/>
              </p:ext>
            </p:extLst>
          </p:nvPr>
        </p:nvGraphicFramePr>
        <p:xfrm>
          <a:off x="1053852" y="4797152"/>
          <a:ext cx="2592288" cy="17608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371838651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6131663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29530723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745729131"/>
                    </a:ext>
                  </a:extLst>
                </a:gridCol>
              </a:tblGrid>
              <a:tr h="291608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 err="1">
                          <a:effectLst/>
                        </a:rPr>
                        <a:t>session_id</a:t>
                      </a:r>
                      <a:endParaRPr lang="fr-FR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nombre</a:t>
                      </a:r>
                    </a:p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d’article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panier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610348"/>
                  </a:ext>
                </a:extLst>
              </a:tr>
              <a:tr h="27291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11.99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689979"/>
                  </a:ext>
                </a:extLst>
              </a:tr>
              <a:tr h="27291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26.99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316905"/>
                  </a:ext>
                </a:extLst>
              </a:tr>
              <a:tr h="27291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33.72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734483"/>
                  </a:ext>
                </a:extLst>
              </a:tr>
              <a:tr h="27291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39.22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568524"/>
                  </a:ext>
                </a:extLst>
              </a:tr>
              <a:tr h="27291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41.49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929162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15925F3-A050-4FD2-9EE3-C052C289362C}"/>
              </a:ext>
            </a:extLst>
          </p:cNvPr>
          <p:cNvSpPr txBox="1"/>
          <p:nvPr/>
        </p:nvSpPr>
        <p:spPr>
          <a:xfrm>
            <a:off x="719800" y="4384601"/>
            <a:ext cx="478040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Pivot sur df ventes : </a:t>
            </a:r>
            <a:r>
              <a:rPr lang="fr-FR" sz="1800" dirty="0"/>
              <a:t> df </a:t>
            </a:r>
            <a:r>
              <a:rPr lang="fr-FR" sz="1800" dirty="0" err="1"/>
              <a:t>analyse_sessions</a:t>
            </a:r>
            <a:endParaRPr lang="fr-FR" sz="1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7E843B9-9C20-4591-B556-20D17C98B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4" y="1394947"/>
            <a:ext cx="2413673" cy="2567286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4A52B0B-A230-43B8-A7A9-518224982C3C}"/>
              </a:ext>
            </a:extLst>
          </p:cNvPr>
          <p:cNvGrpSpPr/>
          <p:nvPr/>
        </p:nvGrpSpPr>
        <p:grpSpPr>
          <a:xfrm>
            <a:off x="8686700" y="1394947"/>
            <a:ext cx="2663092" cy="2549457"/>
            <a:chOff x="8686700" y="1394948"/>
            <a:chExt cx="2663092" cy="254945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09C8D90-C032-421C-9EBD-17EB1321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394948"/>
              <a:ext cx="2663092" cy="2549457"/>
            </a:xfrm>
            <a:prstGeom prst="rect">
              <a:avLst/>
            </a:prstGeom>
          </p:spPr>
        </p:pic>
        <p:sp>
          <p:nvSpPr>
            <p:cNvPr id="14" name="Légende : flèche vers la droite 13">
              <a:extLst>
                <a:ext uri="{FF2B5EF4-FFF2-40B4-BE49-F238E27FC236}">
                  <a16:creationId xmlns:a16="http://schemas.microsoft.com/office/drawing/2014/main" id="{E147E72E-CE47-4B55-96B0-27ACA14557DC}"/>
                </a:ext>
              </a:extLst>
            </p:cNvPr>
            <p:cNvSpPr/>
            <p:nvPr/>
          </p:nvSpPr>
          <p:spPr>
            <a:xfrm>
              <a:off x="9134947" y="1556792"/>
              <a:ext cx="703881" cy="2267625"/>
            </a:xfrm>
            <a:prstGeom prst="rightArrowCallout">
              <a:avLst/>
            </a:prstGeom>
            <a:solidFill>
              <a:schemeClr val="accent6">
                <a:lumMod val="60000"/>
                <a:lumOff val="40000"/>
                <a:alpha val="43000"/>
              </a:schemeClr>
            </a:solidFill>
            <a:ln>
              <a:solidFill>
                <a:srgbClr val="AA2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43FEF0E-1E57-4CDF-8063-28D927464070}"/>
                </a:ext>
              </a:extLst>
            </p:cNvPr>
            <p:cNvSpPr txBox="1"/>
            <p:nvPr/>
          </p:nvSpPr>
          <p:spPr>
            <a:xfrm>
              <a:off x="9910836" y="2570868"/>
              <a:ext cx="3762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rgbClr val="AA2D21"/>
                  </a:solidFill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5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7/7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6176016" y="3837768"/>
            <a:ext cx="5224149" cy="21580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6278842" y="3837768"/>
            <a:ext cx="5018496" cy="210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Répartition des ventes par client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y a 4 gros clients, CA&gt;111832.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Pour les autres clients :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CA de 8,3 à 5214 (€), 1243,78 en moyenne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Nombre de session de 1 à 164, 36 en moyenne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Nombre de produits de 1à 392, 71 en moyenne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y a des petits et des gros consommateurs mais le CA est régulièrement répartit sur l'ensemble la clientèle.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B0EB40-A331-4E76-96A2-07C593762E98}"/>
              </a:ext>
            </a:extLst>
          </p:cNvPr>
          <p:cNvSpPr txBox="1"/>
          <p:nvPr/>
        </p:nvSpPr>
        <p:spPr>
          <a:xfrm>
            <a:off x="859893" y="3788780"/>
            <a:ext cx="478040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Pivot sur df ventes : </a:t>
            </a:r>
            <a:r>
              <a:rPr lang="fr-FR" sz="1800" dirty="0"/>
              <a:t> df ventes_clients   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6CCA207E-1B08-4C5E-A3EB-43595E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68641"/>
              </p:ext>
            </p:extLst>
          </p:nvPr>
        </p:nvGraphicFramePr>
        <p:xfrm>
          <a:off x="981844" y="4119345"/>
          <a:ext cx="4536504" cy="2651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16571313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90277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9682421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66575096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778908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986284"/>
                    </a:ext>
                  </a:extLst>
                </a:gridCol>
              </a:tblGrid>
              <a:tr h="344474"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 err="1">
                          <a:effectLst/>
                        </a:rPr>
                        <a:t>client_id</a:t>
                      </a:r>
                      <a:endParaRPr lang="fr-FR" sz="9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nombre de </a:t>
                      </a:r>
                    </a:p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jour d'achat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nombre </a:t>
                      </a:r>
                    </a:p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de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nombre </a:t>
                      </a:r>
                    </a:p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de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297992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24472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  <a:highlight>
                            <a:srgbClr val="FFFF00"/>
                          </a:highlight>
                        </a:rPr>
                        <a:t>312755.08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10538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708748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4387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c_4958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  <a:highlight>
                            <a:srgbClr val="FFFF00"/>
                          </a:highlight>
                        </a:rPr>
                        <a:t>282654.61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3764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785107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6336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8903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  <a:highlight>
                            <a:srgbClr val="FFFF00"/>
                          </a:highlight>
                        </a:rPr>
                        <a:t>149914.91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2511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366817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2723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c_3454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6635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  <a:highlight>
                            <a:srgbClr val="FFFF00"/>
                          </a:highlight>
                        </a:rPr>
                        <a:t>111832.29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489687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2108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c_2899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5214.05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516078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634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5136.14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50492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2513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c_3263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5129.89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787012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7005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c_7319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5120.55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971839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7790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c_8026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4991.27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073199"/>
                  </a:ext>
                </a:extLst>
              </a:tr>
              <a:tr h="2152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4725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c_5263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4964.87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037937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01FE1D84-63B0-4D20-AA09-9547E161609B}"/>
              </a:ext>
            </a:extLst>
          </p:cNvPr>
          <p:cNvSpPr txBox="1"/>
          <p:nvPr/>
        </p:nvSpPr>
        <p:spPr>
          <a:xfrm>
            <a:off x="332120" y="4437112"/>
            <a:ext cx="527773" cy="255169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fr-FR" sz="2000" dirty="0">
                <a:solidFill>
                  <a:srgbClr val="AA2D21"/>
                </a:solidFill>
              </a:rPr>
              <a:t>TOP 10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A93218-4568-41EA-AF68-7D8617F42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29" y="1377891"/>
            <a:ext cx="3041249" cy="21580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B13E237-B941-447E-9C3C-81AB86DAF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3" y="1377891"/>
            <a:ext cx="1891313" cy="2144629"/>
          </a:xfrm>
          <a:prstGeom prst="rect">
            <a:avLst/>
          </a:prstGeom>
        </p:spPr>
      </p:pic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C860AFB0-E000-4945-BA86-673CAED25C07}"/>
              </a:ext>
            </a:extLst>
          </p:cNvPr>
          <p:cNvSpPr/>
          <p:nvPr/>
        </p:nvSpPr>
        <p:spPr>
          <a:xfrm rot="10800000">
            <a:off x="6191041" y="5810142"/>
            <a:ext cx="5224147" cy="1001854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E08338-F28F-4146-8093-F276B4429686}"/>
              </a:ext>
            </a:extLst>
          </p:cNvPr>
          <p:cNvSpPr txBox="1"/>
          <p:nvPr/>
        </p:nvSpPr>
        <p:spPr>
          <a:xfrm>
            <a:off x="6271197" y="6010138"/>
            <a:ext cx="533462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21 clients inscrits, mais inactifs pourront être relancés.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CF35EC-601E-4174-B285-CE1DBF86E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11" y="1490619"/>
            <a:ext cx="3389670" cy="1932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1635D33-8BE9-46ED-94A6-F50C225CC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135" y="2213751"/>
            <a:ext cx="4478222" cy="15010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417B0B-AE17-441C-8C43-DD659EEBF2F1}"/>
              </a:ext>
            </a:extLst>
          </p:cNvPr>
          <p:cNvSpPr txBox="1"/>
          <p:nvPr/>
        </p:nvSpPr>
        <p:spPr>
          <a:xfrm>
            <a:off x="1014467" y="1599123"/>
            <a:ext cx="3378614" cy="19197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Analyse des indicateurs de ventes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- Analyse du CA 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- Analyse de références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Analyse du profil des clients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13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1/6</a:t>
            </a:r>
            <a:endParaRPr lang="fr-FR" sz="40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E8F5D62-542A-40F5-BEA7-B4468A1DA323}"/>
              </a:ext>
            </a:extLst>
          </p:cNvPr>
          <p:cNvSpPr txBox="1"/>
          <p:nvPr/>
        </p:nvSpPr>
        <p:spPr>
          <a:xfrm>
            <a:off x="5871044" y="1412776"/>
            <a:ext cx="5984008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600" dirty="0"/>
              <a:t>fusion des df ventes_rec et customers : df analyse_clients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36E4AED-C394-4033-B3AB-7C660741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8" y="1557266"/>
            <a:ext cx="4025104" cy="2100925"/>
          </a:xfrm>
          <a:prstGeom prst="rect">
            <a:avLst/>
          </a:prstGeom>
        </p:spPr>
      </p:pic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EE4D825A-F12C-4E5F-A474-22A98B2B6909}"/>
              </a:ext>
            </a:extLst>
          </p:cNvPr>
          <p:cNvSpPr/>
          <p:nvPr/>
        </p:nvSpPr>
        <p:spPr>
          <a:xfrm rot="10800000">
            <a:off x="1897481" y="1695265"/>
            <a:ext cx="3750229" cy="1140806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4E824EB-0F49-47DB-A570-0260CF2A717E}"/>
              </a:ext>
            </a:extLst>
          </p:cNvPr>
          <p:cNvSpPr txBox="1"/>
          <p:nvPr/>
        </p:nvSpPr>
        <p:spPr>
          <a:xfrm>
            <a:off x="739478" y="1552185"/>
            <a:ext cx="3905836" cy="22160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Corrélations entre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- L’âge et   - le montant total des achats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 panier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les catégories de livres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la fréquence d’achat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>
                <a:solidFill>
                  <a:schemeClr val="tx1"/>
                </a:solidFill>
              </a:rPr>
              <a:t>  - Le genre d’un client et catégorie de livre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3218CBFC-6302-4E8B-9C56-48AE60FD8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8369"/>
              </p:ext>
            </p:extLst>
          </p:nvPr>
        </p:nvGraphicFramePr>
        <p:xfrm>
          <a:off x="5987771" y="1841881"/>
          <a:ext cx="5491889" cy="18587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0119">
                  <a:extLst>
                    <a:ext uri="{9D8B030D-6E8A-4147-A177-3AD203B41FA5}">
                      <a16:colId xmlns:a16="http://schemas.microsoft.com/office/drawing/2014/main" val="1648146565"/>
                    </a:ext>
                  </a:extLst>
                </a:gridCol>
                <a:gridCol w="654960">
                  <a:extLst>
                    <a:ext uri="{9D8B030D-6E8A-4147-A177-3AD203B41FA5}">
                      <a16:colId xmlns:a16="http://schemas.microsoft.com/office/drawing/2014/main" val="2983369316"/>
                    </a:ext>
                  </a:extLst>
                </a:gridCol>
                <a:gridCol w="575851">
                  <a:extLst>
                    <a:ext uri="{9D8B030D-6E8A-4147-A177-3AD203B41FA5}">
                      <a16:colId xmlns:a16="http://schemas.microsoft.com/office/drawing/2014/main" val="1108432390"/>
                    </a:ext>
                  </a:extLst>
                </a:gridCol>
                <a:gridCol w="575851">
                  <a:extLst>
                    <a:ext uri="{9D8B030D-6E8A-4147-A177-3AD203B41FA5}">
                      <a16:colId xmlns:a16="http://schemas.microsoft.com/office/drawing/2014/main" val="642243681"/>
                    </a:ext>
                  </a:extLst>
                </a:gridCol>
                <a:gridCol w="647833">
                  <a:extLst>
                    <a:ext uri="{9D8B030D-6E8A-4147-A177-3AD203B41FA5}">
                      <a16:colId xmlns:a16="http://schemas.microsoft.com/office/drawing/2014/main" val="612137192"/>
                    </a:ext>
                  </a:extLst>
                </a:gridCol>
                <a:gridCol w="575851">
                  <a:extLst>
                    <a:ext uri="{9D8B030D-6E8A-4147-A177-3AD203B41FA5}">
                      <a16:colId xmlns:a16="http://schemas.microsoft.com/office/drawing/2014/main" val="2469941102"/>
                    </a:ext>
                  </a:extLst>
                </a:gridCol>
                <a:gridCol w="503870">
                  <a:extLst>
                    <a:ext uri="{9D8B030D-6E8A-4147-A177-3AD203B41FA5}">
                      <a16:colId xmlns:a16="http://schemas.microsoft.com/office/drawing/2014/main" val="4278622948"/>
                    </a:ext>
                  </a:extLst>
                </a:gridCol>
                <a:gridCol w="719814">
                  <a:extLst>
                    <a:ext uri="{9D8B030D-6E8A-4147-A177-3AD203B41FA5}">
                      <a16:colId xmlns:a16="http://schemas.microsoft.com/office/drawing/2014/main" val="3918042997"/>
                    </a:ext>
                  </a:extLst>
                </a:gridCol>
                <a:gridCol w="431889">
                  <a:extLst>
                    <a:ext uri="{9D8B030D-6E8A-4147-A177-3AD203B41FA5}">
                      <a16:colId xmlns:a16="http://schemas.microsoft.com/office/drawing/2014/main" val="4137632129"/>
                    </a:ext>
                  </a:extLst>
                </a:gridCol>
                <a:gridCol w="575851">
                  <a:extLst>
                    <a:ext uri="{9D8B030D-6E8A-4147-A177-3AD203B41FA5}">
                      <a16:colId xmlns:a16="http://schemas.microsoft.com/office/drawing/2014/main" val="3097980894"/>
                    </a:ext>
                  </a:extLst>
                </a:gridCol>
              </a:tblGrid>
              <a:tr h="399665">
                <a:tc>
                  <a:txBody>
                    <a:bodyPr/>
                    <a:lstStyle/>
                    <a:p>
                      <a:pPr algn="ctr"/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client_id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de jour d'achat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de produit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CA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</a:t>
                      </a:r>
                    </a:p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de session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genre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naissance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age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panier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184053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550.19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17.19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924502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1353.60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39.81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460080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254.85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679870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2209.92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24.28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61387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1720.08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39.09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414274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5EBDF61D-1471-4549-8D10-4F7F8C343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8" y="3834029"/>
            <a:ext cx="3459231" cy="13287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D81AA2-19F6-4528-BAE8-902C62E29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3" y="5277243"/>
            <a:ext cx="3459231" cy="13458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33647F-AA26-46B6-9896-54E52F1B8D6D}"/>
              </a:ext>
            </a:extLst>
          </p:cNvPr>
          <p:cNvSpPr/>
          <p:nvPr/>
        </p:nvSpPr>
        <p:spPr>
          <a:xfrm>
            <a:off x="10846940" y="1742854"/>
            <a:ext cx="648072" cy="2091175"/>
          </a:xfrm>
          <a:prstGeom prst="rect">
            <a:avLst/>
          </a:prstGeom>
          <a:noFill/>
          <a:ln>
            <a:solidFill>
              <a:srgbClr val="AA2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A2D21"/>
              </a:solidFill>
            </a:endParaRP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3AE36E55-0097-45BA-998F-C15410804D0D}"/>
              </a:ext>
            </a:extLst>
          </p:cNvPr>
          <p:cNvSpPr/>
          <p:nvPr/>
        </p:nvSpPr>
        <p:spPr>
          <a:xfrm rot="10800000">
            <a:off x="4366220" y="4827428"/>
            <a:ext cx="705498" cy="899630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4" name="Tableau 3">
            <a:extLst>
              <a:ext uri="{FF2B5EF4-FFF2-40B4-BE49-F238E27FC236}">
                <a16:creationId xmlns:a16="http://schemas.microsoft.com/office/drawing/2014/main" id="{A441B1FB-FBE8-44E7-B58C-DE5725FB7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8530"/>
              </p:ext>
            </p:extLst>
          </p:nvPr>
        </p:nvGraphicFramePr>
        <p:xfrm>
          <a:off x="5339697" y="4498382"/>
          <a:ext cx="6139963" cy="18587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5653">
                  <a:extLst>
                    <a:ext uri="{9D8B030D-6E8A-4147-A177-3AD203B41FA5}">
                      <a16:colId xmlns:a16="http://schemas.microsoft.com/office/drawing/2014/main" val="1648146565"/>
                    </a:ext>
                  </a:extLst>
                </a:gridCol>
                <a:gridCol w="670713">
                  <a:extLst>
                    <a:ext uri="{9D8B030D-6E8A-4147-A177-3AD203B41FA5}">
                      <a16:colId xmlns:a16="http://schemas.microsoft.com/office/drawing/2014/main" val="2983369316"/>
                    </a:ext>
                  </a:extLst>
                </a:gridCol>
                <a:gridCol w="589701">
                  <a:extLst>
                    <a:ext uri="{9D8B030D-6E8A-4147-A177-3AD203B41FA5}">
                      <a16:colId xmlns:a16="http://schemas.microsoft.com/office/drawing/2014/main" val="1108432390"/>
                    </a:ext>
                  </a:extLst>
                </a:gridCol>
                <a:gridCol w="589701">
                  <a:extLst>
                    <a:ext uri="{9D8B030D-6E8A-4147-A177-3AD203B41FA5}">
                      <a16:colId xmlns:a16="http://schemas.microsoft.com/office/drawing/2014/main" val="642243681"/>
                    </a:ext>
                  </a:extLst>
                </a:gridCol>
                <a:gridCol w="663414">
                  <a:extLst>
                    <a:ext uri="{9D8B030D-6E8A-4147-A177-3AD203B41FA5}">
                      <a16:colId xmlns:a16="http://schemas.microsoft.com/office/drawing/2014/main" val="612137192"/>
                    </a:ext>
                  </a:extLst>
                </a:gridCol>
                <a:gridCol w="589701">
                  <a:extLst>
                    <a:ext uri="{9D8B030D-6E8A-4147-A177-3AD203B41FA5}">
                      <a16:colId xmlns:a16="http://schemas.microsoft.com/office/drawing/2014/main" val="2469941102"/>
                    </a:ext>
                  </a:extLst>
                </a:gridCol>
                <a:gridCol w="515989">
                  <a:extLst>
                    <a:ext uri="{9D8B030D-6E8A-4147-A177-3AD203B41FA5}">
                      <a16:colId xmlns:a16="http://schemas.microsoft.com/office/drawing/2014/main" val="4278622948"/>
                    </a:ext>
                  </a:extLst>
                </a:gridCol>
                <a:gridCol w="696215">
                  <a:extLst>
                    <a:ext uri="{9D8B030D-6E8A-4147-A177-3AD203B41FA5}">
                      <a16:colId xmlns:a16="http://schemas.microsoft.com/office/drawing/2014/main" val="367837402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91804299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137632129"/>
                    </a:ext>
                  </a:extLst>
                </a:gridCol>
                <a:gridCol w="580764">
                  <a:extLst>
                    <a:ext uri="{9D8B030D-6E8A-4147-A177-3AD203B41FA5}">
                      <a16:colId xmlns:a16="http://schemas.microsoft.com/office/drawing/2014/main" val="3097980894"/>
                    </a:ext>
                  </a:extLst>
                </a:gridCol>
              </a:tblGrid>
              <a:tr h="399665">
                <a:tc>
                  <a:txBody>
                    <a:bodyPr/>
                    <a:lstStyle/>
                    <a:p>
                      <a:pPr algn="ctr"/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client_id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de jour d'achat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de produit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CA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nombre </a:t>
                      </a:r>
                    </a:p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de session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genre</a:t>
                      </a:r>
                    </a:p>
                    <a:p>
                      <a:pPr algn="ctr" fontAlgn="ctr"/>
                      <a:endParaRPr lang="fr-FR" sz="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naissance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panier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tranche d’âge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184053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550.19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17.19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50-70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924502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1353.60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39.81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50-70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460080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254.85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18-30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679870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2209.92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24.28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50-70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61387"/>
                  </a:ext>
                </a:extLst>
              </a:tr>
              <a:tr h="2559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1720.08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39.09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30-50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41427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3A508BAE-D353-489F-9BB4-569A1AC00C1A}"/>
              </a:ext>
            </a:extLst>
          </p:cNvPr>
          <p:cNvSpPr/>
          <p:nvPr/>
        </p:nvSpPr>
        <p:spPr>
          <a:xfrm>
            <a:off x="10918948" y="4382169"/>
            <a:ext cx="648072" cy="2091175"/>
          </a:xfrm>
          <a:prstGeom prst="rect">
            <a:avLst/>
          </a:prstGeom>
          <a:noFill/>
          <a:ln>
            <a:solidFill>
              <a:srgbClr val="AA2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A2D2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BB07D19-FCD9-467E-84B1-3F7EE938EBBF}"/>
              </a:ext>
            </a:extLst>
          </p:cNvPr>
          <p:cNvSpPr txBox="1"/>
          <p:nvPr/>
        </p:nvSpPr>
        <p:spPr>
          <a:xfrm>
            <a:off x="4366218" y="3978175"/>
            <a:ext cx="69847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Définition de tranches d’âge : 18 - 30 - 50 - 70 - 93</a:t>
            </a:r>
          </a:p>
        </p:txBody>
      </p:sp>
    </p:spTree>
    <p:extLst>
      <p:ext uri="{BB962C8B-B14F-4D97-AF65-F5344CB8AC3E}">
        <p14:creationId xmlns:p14="http://schemas.microsoft.com/office/powerpoint/2010/main" val="9070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85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2/6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3608345" y="1603800"/>
            <a:ext cx="4752528" cy="24732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3617724" y="1772816"/>
            <a:ext cx="4868574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Analyse des ventes en fonction de l’âge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Les 30–50 ans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représentent 41,24% de la clientèle et 50,11% du CA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Les 18–30 ans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effectuent moins de sessions d’achat, mais ont le panier moyen le plus élevé, d’où une dépense moyenne importante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Les 50–70 et 70–93 </a:t>
            </a:r>
            <a:r>
              <a:rPr lang="fr-FR" sz="1200" dirty="0">
                <a:solidFill>
                  <a:schemeClr val="bg1"/>
                </a:solidFill>
              </a:rPr>
              <a:t>ont des comportements d’achat similaires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771281-90CE-4EA6-9A17-604576D711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90" y="1667658"/>
            <a:ext cx="2227287" cy="21446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F8FBD5-20C3-457D-B095-03A1F9A3E1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4354955"/>
            <a:ext cx="2283764" cy="204678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95C765B-9598-4ABA-B31E-72B546ABDB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7" y="4380981"/>
            <a:ext cx="2209099" cy="2046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8FF541-027A-4753-BF12-10E881B05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84" y="4380982"/>
            <a:ext cx="2209099" cy="20482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4A49E4-D5DC-435A-B147-8855DF9861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9" y="1688917"/>
            <a:ext cx="2507600" cy="212872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8A957A7-86AA-4BED-AF54-130B74B4A7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4380982"/>
            <a:ext cx="2246431" cy="20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85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3/6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5326-0112-497D-A0E9-8E8195ACC99D}"/>
              </a:ext>
            </a:extLst>
          </p:cNvPr>
          <p:cNvSpPr/>
          <p:nvPr/>
        </p:nvSpPr>
        <p:spPr>
          <a:xfrm>
            <a:off x="3571072" y="1375977"/>
            <a:ext cx="4752528" cy="24732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E6AC3-6833-421D-890F-625FF6AED247}"/>
              </a:ext>
            </a:extLst>
          </p:cNvPr>
          <p:cNvSpPr txBox="1"/>
          <p:nvPr/>
        </p:nvSpPr>
        <p:spPr>
          <a:xfrm>
            <a:off x="3571072" y="1566199"/>
            <a:ext cx="4868574" cy="12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Analyse des ventes en fonction du genre: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Pas d'influence du genre sur les volumes d'achat,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quelque soit l’âge.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FB673C-0CC2-4F08-AFCD-EDE51E688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04" y="4569857"/>
            <a:ext cx="2502263" cy="18189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48476-DCDC-49E1-A760-253A75968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4581128"/>
            <a:ext cx="2570874" cy="18163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DDC00B6-2A25-4A67-A31C-FC3D0E9480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3" y="4569858"/>
            <a:ext cx="2502263" cy="181897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AB55827-8865-49F4-8E4C-10071BC444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47" y="4581128"/>
            <a:ext cx="2534797" cy="181639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75EF643-20C9-410F-BFF6-A5AB1E086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47" y="1577124"/>
            <a:ext cx="2055169" cy="20709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2C74326-1429-422D-8EB9-C1C2D52688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0" y="1582201"/>
            <a:ext cx="2443417" cy="20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3691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4/6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E8F5D62-542A-40F5-BEA7-B4468A1DA323}"/>
              </a:ext>
            </a:extLst>
          </p:cNvPr>
          <p:cNvSpPr txBox="1"/>
          <p:nvPr/>
        </p:nvSpPr>
        <p:spPr>
          <a:xfrm>
            <a:off x="4786399" y="1587785"/>
            <a:ext cx="6656242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600" dirty="0"/>
              <a:t>fusion des df ventes_rec et customers : df analyse_ventes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36E4AED-C394-4033-B3AB-7C660741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28" y="1498170"/>
            <a:ext cx="4025104" cy="2100925"/>
          </a:xfrm>
          <a:prstGeom prst="rect">
            <a:avLst/>
          </a:prstGeom>
        </p:spPr>
      </p:pic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EE4D825A-F12C-4E5F-A474-22A98B2B6909}"/>
              </a:ext>
            </a:extLst>
          </p:cNvPr>
          <p:cNvSpPr/>
          <p:nvPr/>
        </p:nvSpPr>
        <p:spPr>
          <a:xfrm rot="10800000">
            <a:off x="1485899" y="2217824"/>
            <a:ext cx="3193419" cy="70788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1A1F5B7-B876-4DCE-A18D-FF25AC105784}"/>
              </a:ext>
            </a:extLst>
          </p:cNvPr>
          <p:cNvSpPr txBox="1"/>
          <p:nvPr/>
        </p:nvSpPr>
        <p:spPr>
          <a:xfrm>
            <a:off x="364327" y="1587785"/>
            <a:ext cx="3905836" cy="22160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Corrélations entre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- L’âge et   - le montant total des achats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 panier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les catégories de livres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la fréquence d’achat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>
                <a:solidFill>
                  <a:schemeClr val="tx1"/>
                </a:solidFill>
              </a:rPr>
              <a:t>   - Le genre d’un client et catégorie de livre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au 3">
            <a:extLst>
              <a:ext uri="{FF2B5EF4-FFF2-40B4-BE49-F238E27FC236}">
                <a16:creationId xmlns:a16="http://schemas.microsoft.com/office/drawing/2014/main" id="{F2683698-9B73-4D79-86F5-C11C90851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227390"/>
              </p:ext>
            </p:extLst>
          </p:nvPr>
        </p:nvGraphicFramePr>
        <p:xfrm>
          <a:off x="4837629" y="1943516"/>
          <a:ext cx="6912768" cy="12565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43048411"/>
                    </a:ext>
                  </a:extLst>
                </a:gridCol>
                <a:gridCol w="608394">
                  <a:extLst>
                    <a:ext uri="{9D8B030D-6E8A-4147-A177-3AD203B41FA5}">
                      <a16:colId xmlns:a16="http://schemas.microsoft.com/office/drawing/2014/main" val="3947892158"/>
                    </a:ext>
                  </a:extLst>
                </a:gridCol>
                <a:gridCol w="473195">
                  <a:extLst>
                    <a:ext uri="{9D8B030D-6E8A-4147-A177-3AD203B41FA5}">
                      <a16:colId xmlns:a16="http://schemas.microsoft.com/office/drawing/2014/main" val="210853749"/>
                    </a:ext>
                  </a:extLst>
                </a:gridCol>
                <a:gridCol w="510331">
                  <a:extLst>
                    <a:ext uri="{9D8B030D-6E8A-4147-A177-3AD203B41FA5}">
                      <a16:colId xmlns:a16="http://schemas.microsoft.com/office/drawing/2014/main" val="84916193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74367969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1495108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96745927"/>
                    </a:ext>
                  </a:extLst>
                </a:gridCol>
                <a:gridCol w="673333">
                  <a:extLst>
                    <a:ext uri="{9D8B030D-6E8A-4147-A177-3AD203B41FA5}">
                      <a16:colId xmlns:a16="http://schemas.microsoft.com/office/drawing/2014/main" val="425215962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768390785"/>
                    </a:ext>
                  </a:extLst>
                </a:gridCol>
                <a:gridCol w="694819">
                  <a:extLst>
                    <a:ext uri="{9D8B030D-6E8A-4147-A177-3AD203B41FA5}">
                      <a16:colId xmlns:a16="http://schemas.microsoft.com/office/drawing/2014/main" val="339841879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95855296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65963577"/>
                    </a:ext>
                  </a:extLst>
                </a:gridCol>
              </a:tblGrid>
              <a:tr h="281498"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800" b="1" dirty="0">
                          <a:effectLst/>
                        </a:rPr>
                      </a:br>
                      <a:r>
                        <a:rPr lang="fr-FR" sz="8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prix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periode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naissance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800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="1" dirty="0">
                          <a:effectLst/>
                        </a:rPr>
                        <a:t>tranche d’âge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721004"/>
                  </a:ext>
                </a:extLst>
              </a:tr>
              <a:tr h="23030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0_1518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2022-05-20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s_211425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2022-05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30-50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821664"/>
                  </a:ext>
                </a:extLst>
              </a:tr>
              <a:tr h="23030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1_251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2022-02-02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s_158752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c_8534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2022-02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30-50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750503"/>
                  </a:ext>
                </a:extLst>
              </a:tr>
              <a:tr h="23030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0_1277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2022-06-18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s_225667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2022-06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>
                          <a:effectLst/>
                        </a:rPr>
                        <a:t>1968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50-70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47477"/>
                  </a:ext>
                </a:extLst>
              </a:tr>
              <a:tr h="23030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69.99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2021-06-24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s_52962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c_6941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2021-06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dirty="0">
                          <a:effectLst/>
                        </a:rPr>
                        <a:t>18-30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636883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1BD08AD3-8DC4-445B-9DB8-118044761E9C}"/>
              </a:ext>
            </a:extLst>
          </p:cNvPr>
          <p:cNvSpPr/>
          <p:nvPr/>
        </p:nvSpPr>
        <p:spPr>
          <a:xfrm>
            <a:off x="11176426" y="1844823"/>
            <a:ext cx="648072" cy="1440161"/>
          </a:xfrm>
          <a:prstGeom prst="rect">
            <a:avLst/>
          </a:prstGeom>
          <a:noFill/>
          <a:ln>
            <a:solidFill>
              <a:srgbClr val="AA2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A2D2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9086B3-1FA6-4AD9-9C24-CF997596DF5B}"/>
              </a:ext>
            </a:extLst>
          </p:cNvPr>
          <p:cNvSpPr/>
          <p:nvPr/>
        </p:nvSpPr>
        <p:spPr>
          <a:xfrm>
            <a:off x="4835257" y="3404398"/>
            <a:ext cx="6153327" cy="15367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07C901A-7FE5-43CD-A0E8-359FDF40FB7E}"/>
              </a:ext>
            </a:extLst>
          </p:cNvPr>
          <p:cNvSpPr txBox="1"/>
          <p:nvPr/>
        </p:nvSpPr>
        <p:spPr>
          <a:xfrm>
            <a:off x="4865020" y="3445374"/>
            <a:ext cx="6123563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/>
              <a:t>Les 18-30 ans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achètent les 3 catégories mais sont les principaux acheteurs de catégorie 2.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Les 30-50 ans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achètent 3 fois plus de catégorie 0 que de catégorie 1.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Les 50-70 et 70-93 ans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achètent plus de catégorie 1 que de catégorie 0.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BA57A1B-B963-4F3C-93F6-F32AC7FF2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55" y="5085184"/>
            <a:ext cx="6153328" cy="156269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B07CECF-9789-4D81-94C1-1BFFD36214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3877390"/>
            <a:ext cx="1800200" cy="280598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3428D06-11B8-45A8-8F77-E86DA2BD8B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3893463"/>
            <a:ext cx="1646355" cy="27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441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5/6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36E4AED-C394-4033-B3AB-7C660741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28" y="1498170"/>
            <a:ext cx="4025104" cy="2100925"/>
          </a:xfrm>
          <a:prstGeom prst="rect">
            <a:avLst/>
          </a:prstGeom>
        </p:spPr>
      </p:pic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EE4D825A-F12C-4E5F-A474-22A98B2B6909}"/>
              </a:ext>
            </a:extLst>
          </p:cNvPr>
          <p:cNvSpPr/>
          <p:nvPr/>
        </p:nvSpPr>
        <p:spPr>
          <a:xfrm rot="10800000">
            <a:off x="632571" y="3001497"/>
            <a:ext cx="4025105" cy="70788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1A1F5B7-B876-4DCE-A18D-FF25AC105784}"/>
              </a:ext>
            </a:extLst>
          </p:cNvPr>
          <p:cNvSpPr txBox="1"/>
          <p:nvPr/>
        </p:nvSpPr>
        <p:spPr>
          <a:xfrm>
            <a:off x="364327" y="1587785"/>
            <a:ext cx="3905836" cy="22160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Corrélations entre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- L’âge et   - le montant total des achats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 panier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les catégories de livres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la fréquence d’achat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>
                <a:solidFill>
                  <a:schemeClr val="tx1"/>
                </a:solidFill>
              </a:rPr>
              <a:t>   - Le genre d’un client et catégorie de livre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9086B3-1FA6-4AD9-9C24-CF997596DF5B}"/>
              </a:ext>
            </a:extLst>
          </p:cNvPr>
          <p:cNvSpPr/>
          <p:nvPr/>
        </p:nvSpPr>
        <p:spPr>
          <a:xfrm>
            <a:off x="4953525" y="1700808"/>
            <a:ext cx="6153327" cy="15367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07C901A-7FE5-43CD-A0E8-359FDF40FB7E}"/>
              </a:ext>
            </a:extLst>
          </p:cNvPr>
          <p:cNvSpPr txBox="1"/>
          <p:nvPr/>
        </p:nvSpPr>
        <p:spPr>
          <a:xfrm>
            <a:off x="4947480" y="1802589"/>
            <a:ext cx="61235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n'y a peu d'influence du genre du client sur la catégorie de livre acheté.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heatmap fait ressortir que les hommes seraient plus nombreux que les femmes à acheter des catégories 0 et 2, et les femmes plutôt des catégorie 1, (rappelons que les femmes sont légèrement majoritaire au sein de la clientèle).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99F607-50D1-4233-A94D-09D5E6245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16" y="4061603"/>
            <a:ext cx="3194581" cy="21581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ACD71F-3159-42CB-AFA1-CAD60042E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60" y="4079141"/>
            <a:ext cx="3005588" cy="21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15F338-7BDC-43C8-801A-8AC9EB40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" y="710525"/>
            <a:ext cx="1060796" cy="7742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5AA5F3-7D7B-4D85-B659-FE1E09371300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Présentation du projet</a:t>
            </a:r>
            <a:endParaRPr lang="fr-FR" sz="4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96E27-1F1C-4C3C-9FE8-319DD7BF1A19}"/>
              </a:ext>
            </a:extLst>
          </p:cNvPr>
          <p:cNvSpPr txBox="1"/>
          <p:nvPr/>
        </p:nvSpPr>
        <p:spPr>
          <a:xfrm>
            <a:off x="1166492" y="1395894"/>
            <a:ext cx="84969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Lapage est une librairie généraliste, possédant plusieurs points de ventes.  Depuis 2 ans elle exploite également un site vente en ligne.</a:t>
            </a:r>
          </a:p>
          <a:p>
            <a:pPr>
              <a:lnSpc>
                <a:spcPct val="95000"/>
              </a:lnSpc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88836F-9DC6-4BF5-B5E8-FE7700B76626}"/>
              </a:ext>
            </a:extLst>
          </p:cNvPr>
          <p:cNvSpPr txBox="1"/>
          <p:nvPr/>
        </p:nvSpPr>
        <p:spPr>
          <a:xfrm>
            <a:off x="1166492" y="2102431"/>
            <a:ext cx="55624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u="sng" dirty="0">
                <a:solidFill>
                  <a:srgbClr val="AA2D21"/>
                </a:solidFill>
              </a:rPr>
              <a:t>Mission</a:t>
            </a:r>
          </a:p>
          <a:p>
            <a:pPr>
              <a:lnSpc>
                <a:spcPct val="95000"/>
              </a:lnSpc>
            </a:pPr>
            <a:r>
              <a:rPr lang="fr-FR" sz="1800" dirty="0"/>
              <a:t>Faire un bilan de l’activité de vente en ligne</a:t>
            </a:r>
          </a:p>
          <a:p>
            <a:pPr>
              <a:lnSpc>
                <a:spcPct val="95000"/>
              </a:lnSpc>
            </a:pP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546855-1C43-4D47-BF60-13E838E671D7}"/>
              </a:ext>
            </a:extLst>
          </p:cNvPr>
          <p:cNvSpPr txBox="1"/>
          <p:nvPr/>
        </p:nvSpPr>
        <p:spPr>
          <a:xfrm>
            <a:off x="1136044" y="2890802"/>
            <a:ext cx="1872208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u="sng" dirty="0">
                <a:solidFill>
                  <a:srgbClr val="AA2D21"/>
                </a:solidFill>
              </a:rPr>
              <a:t>Interlocuteurs</a:t>
            </a:r>
            <a:r>
              <a:rPr lang="fr-FR" sz="1800" dirty="0">
                <a:solidFill>
                  <a:srgbClr val="AA2D21"/>
                </a:solidFill>
              </a:rPr>
              <a:t> :</a:t>
            </a:r>
          </a:p>
          <a:p>
            <a:pPr>
              <a:lnSpc>
                <a:spcPct val="95000"/>
              </a:lnSpc>
            </a:pP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096E78-0C21-4F77-8BA6-262D6F3911F3}"/>
              </a:ext>
            </a:extLst>
          </p:cNvPr>
          <p:cNvSpPr txBox="1"/>
          <p:nvPr/>
        </p:nvSpPr>
        <p:spPr>
          <a:xfrm>
            <a:off x="1218235" y="5517232"/>
            <a:ext cx="1872208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u="sng" dirty="0">
                <a:solidFill>
                  <a:srgbClr val="AA2D21"/>
                </a:solidFill>
              </a:rPr>
              <a:t>Demandes:</a:t>
            </a:r>
          </a:p>
          <a:p>
            <a:pPr>
              <a:lnSpc>
                <a:spcPct val="95000"/>
              </a:lnSpc>
            </a:pPr>
            <a:endParaRPr lang="fr-FR" dirty="0"/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2FF3752D-3094-449A-B293-28752E262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886614"/>
              </p:ext>
            </p:extLst>
          </p:nvPr>
        </p:nvGraphicFramePr>
        <p:xfrm>
          <a:off x="2926060" y="2204864"/>
          <a:ext cx="8424935" cy="4422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8224DD96-46DC-44C2-BF09-C48F7EA03EEB}"/>
              </a:ext>
            </a:extLst>
          </p:cNvPr>
          <p:cNvSpPr txBox="1"/>
          <p:nvPr/>
        </p:nvSpPr>
        <p:spPr>
          <a:xfrm>
            <a:off x="7101590" y="4641937"/>
            <a:ext cx="3905836" cy="22160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Corrélations entre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- L’âge et   - le montant total des achats</a:t>
            </a: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>
                <a:solidFill>
                  <a:schemeClr val="tx1"/>
                </a:solidFill>
              </a:rPr>
              <a:t>                       </a:t>
            </a:r>
            <a:r>
              <a:rPr lang="fr-FR" sz="1400" dirty="0">
                <a:solidFill>
                  <a:schemeClr val="tx1"/>
                </a:solidFill>
              </a:rPr>
              <a:t>- le panier</a:t>
            </a:r>
            <a:endParaRPr lang="fr-FR" sz="1400" kern="1200" dirty="0">
              <a:solidFill>
                <a:schemeClr val="tx1"/>
              </a:solidFill>
            </a:endParaRP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>
                <a:solidFill>
                  <a:schemeClr val="tx1"/>
                </a:solidFill>
              </a:rPr>
              <a:t>                       </a:t>
            </a:r>
            <a:r>
              <a:rPr lang="fr-FR" sz="1400" dirty="0">
                <a:solidFill>
                  <a:schemeClr val="tx1"/>
                </a:solidFill>
              </a:rPr>
              <a:t>- les catégories de livres</a:t>
            </a:r>
            <a:endParaRPr lang="fr-FR" sz="1400" kern="1200" dirty="0">
              <a:solidFill>
                <a:schemeClr val="tx1"/>
              </a:solidFill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la fréquence d’achat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>
                <a:solidFill>
                  <a:schemeClr val="tx1"/>
                </a:solidFill>
              </a:rPr>
              <a:t>   - Le genre d’un client et catégorie de livre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6986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du comportement des clients </a:t>
            </a:r>
            <a:r>
              <a:rPr lang="fr-FR" sz="2800" dirty="0">
                <a:solidFill>
                  <a:srgbClr val="AA2D21"/>
                </a:solidFill>
              </a:rPr>
              <a:t>6/6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36E4AED-C394-4033-B3AB-7C660741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28" y="1498170"/>
            <a:ext cx="4025104" cy="2100925"/>
          </a:xfrm>
          <a:prstGeom prst="rect">
            <a:avLst/>
          </a:prstGeom>
        </p:spPr>
      </p:pic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EE4D825A-F12C-4E5F-A474-22A98B2B6909}"/>
              </a:ext>
            </a:extLst>
          </p:cNvPr>
          <p:cNvSpPr/>
          <p:nvPr/>
        </p:nvSpPr>
        <p:spPr>
          <a:xfrm rot="10800000">
            <a:off x="886566" y="2493537"/>
            <a:ext cx="4025105" cy="707887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1A1F5B7-B876-4DCE-A18D-FF25AC105784}"/>
              </a:ext>
            </a:extLst>
          </p:cNvPr>
          <p:cNvSpPr txBox="1"/>
          <p:nvPr/>
        </p:nvSpPr>
        <p:spPr>
          <a:xfrm>
            <a:off x="364327" y="1587785"/>
            <a:ext cx="3905836" cy="22160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Corrélations entre :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- L’âge et   - le montant total des achats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 panier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les catégories de livres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>
                <a:solidFill>
                  <a:schemeClr val="tx1"/>
                </a:solidFill>
              </a:rPr>
              <a:t>                       - la fréquence d’achat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dirty="0">
                <a:solidFill>
                  <a:schemeClr val="tx1"/>
                </a:solidFill>
              </a:rPr>
              <a:t>   - Le genre d’un client et catégorie de livre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400" kern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9086B3-1FA6-4AD9-9C24-CF997596DF5B}"/>
              </a:ext>
            </a:extLst>
          </p:cNvPr>
          <p:cNvSpPr/>
          <p:nvPr/>
        </p:nvSpPr>
        <p:spPr>
          <a:xfrm>
            <a:off x="5728107" y="4725144"/>
            <a:ext cx="4448036" cy="836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07C901A-7FE5-43CD-A0E8-359FDF40FB7E}"/>
              </a:ext>
            </a:extLst>
          </p:cNvPr>
          <p:cNvSpPr txBox="1"/>
          <p:nvPr/>
        </p:nvSpPr>
        <p:spPr>
          <a:xfrm>
            <a:off x="5728107" y="4921842"/>
            <a:ext cx="4771071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30-50 ans achètent le plus souvent (tous les 30 jours)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18-30 ans achètent moins souvent (tous les 72 jours)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9A79212-8117-469F-882D-1C26A99A01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2" y="2053879"/>
            <a:ext cx="2204017" cy="22950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4C90CCF-A40E-45B4-A9F7-AEEC0EB573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6" y="3803848"/>
            <a:ext cx="2927846" cy="21009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D245BD-D177-4A18-9205-B9EA3C9564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25" y="2048273"/>
            <a:ext cx="3339577" cy="22950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AA4C93B-B535-4A18-9F50-0E164320B630}"/>
              </a:ext>
            </a:extLst>
          </p:cNvPr>
          <p:cNvSpPr/>
          <p:nvPr/>
        </p:nvSpPr>
        <p:spPr>
          <a:xfrm>
            <a:off x="621804" y="6036251"/>
            <a:ext cx="3709853" cy="5110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BBA060B-8223-4842-A9E3-2416ACF71DF2}"/>
              </a:ext>
            </a:extLst>
          </p:cNvPr>
          <p:cNvSpPr txBox="1"/>
          <p:nvPr/>
        </p:nvSpPr>
        <p:spPr>
          <a:xfrm>
            <a:off x="621804" y="6143678"/>
            <a:ext cx="3819307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genre n’influence pas la fréquence d’achat.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0C217B7-70A4-435E-AFFE-5B5A7D6F4FB8}"/>
              </a:ext>
            </a:extLst>
          </p:cNvPr>
          <p:cNvSpPr txBox="1"/>
          <p:nvPr/>
        </p:nvSpPr>
        <p:spPr>
          <a:xfrm>
            <a:off x="5168139" y="1548275"/>
            <a:ext cx="61235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/>
              <a:t>La fréquence d’achat est mesurée par l’attente entre 2 achats.</a:t>
            </a:r>
          </a:p>
        </p:txBody>
      </p:sp>
    </p:spTree>
    <p:extLst>
      <p:ext uri="{BB962C8B-B14F-4D97-AF65-F5344CB8AC3E}">
        <p14:creationId xmlns:p14="http://schemas.microsoft.com/office/powerpoint/2010/main" val="8380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85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des corrélations </a:t>
            </a:r>
            <a:r>
              <a:rPr lang="fr-FR" sz="2800" dirty="0">
                <a:solidFill>
                  <a:srgbClr val="AA2D21"/>
                </a:solidFill>
              </a:rPr>
              <a:t>1/2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49EF62-EA98-42D0-B7EB-1EEE4175A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542073"/>
            <a:ext cx="3312368" cy="23694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44E911-C150-4E85-B32C-0B719DF58F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221088"/>
            <a:ext cx="7363263" cy="24170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3A920-7F79-43A1-80F4-BEF283C9B586}"/>
              </a:ext>
            </a:extLst>
          </p:cNvPr>
          <p:cNvSpPr/>
          <p:nvPr/>
        </p:nvSpPr>
        <p:spPr>
          <a:xfrm>
            <a:off x="909836" y="1539996"/>
            <a:ext cx="4536504" cy="23514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760AF5-054C-4EFE-A004-9E753667F9FE}"/>
              </a:ext>
            </a:extLst>
          </p:cNvPr>
          <p:cNvSpPr txBox="1"/>
          <p:nvPr/>
        </p:nvSpPr>
        <p:spPr>
          <a:xfrm>
            <a:off x="1005325" y="1610971"/>
            <a:ext cx="4441015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Corrélation CA – nombre de session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Ce sont 2 variables quantitatives, je vais donc visualiser leur corrélation par un scatterplot complété d'une régression linéaire et du calcul du coefficient de Pearson</a:t>
            </a:r>
            <a:r>
              <a:rPr lang="fr-FR" sz="1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y a une relation entre 2 variables : 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Les 18-30 ans fractionnent moins leurs achats que les 30-50 ans et que les 50-93 ans.</a:t>
            </a:r>
          </a:p>
        </p:txBody>
      </p:sp>
    </p:spTree>
    <p:extLst>
      <p:ext uri="{BB962C8B-B14F-4D97-AF65-F5344CB8AC3E}">
        <p14:creationId xmlns:p14="http://schemas.microsoft.com/office/powerpoint/2010/main" val="42212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85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Analyse des corrélations </a:t>
            </a:r>
            <a:r>
              <a:rPr lang="fr-FR" sz="2800" dirty="0">
                <a:solidFill>
                  <a:srgbClr val="AA2D21"/>
                </a:solidFill>
              </a:rPr>
              <a:t>2/2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3A920-7F79-43A1-80F4-BEF283C9B586}"/>
              </a:ext>
            </a:extLst>
          </p:cNvPr>
          <p:cNvSpPr/>
          <p:nvPr/>
        </p:nvSpPr>
        <p:spPr>
          <a:xfrm>
            <a:off x="909836" y="1700808"/>
            <a:ext cx="4824536" cy="32840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760AF5-054C-4EFE-A004-9E753667F9FE}"/>
              </a:ext>
            </a:extLst>
          </p:cNvPr>
          <p:cNvSpPr txBox="1"/>
          <p:nvPr/>
        </p:nvSpPr>
        <p:spPr>
          <a:xfrm>
            <a:off x="957580" y="1849333"/>
            <a:ext cx="4729047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Corrélation tranche d’âge – catégorie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Ce sont 2 variables qualitatives, je vais donc visualiser leur corrélation par une heatmap complétée d’un test d’indépendance de chi2 (</a:t>
            </a:r>
            <a:r>
              <a:rPr lang="fr-FR" sz="1200" dirty="0">
                <a:sym typeface="Symbol" panose="05050102010706020507" pitchFamily="18" charset="2"/>
              </a:rPr>
              <a:t>2).</a:t>
            </a:r>
            <a:endParaRPr lang="fr-FR" sz="1200" dirty="0"/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000" u="sng" dirty="0"/>
              <a:t>Hypothèses du test </a:t>
            </a:r>
            <a:r>
              <a:rPr lang="fr-FR" sz="1000" dirty="0"/>
              <a:t>:</a:t>
            </a:r>
          </a:p>
          <a:p>
            <a:pPr>
              <a:lnSpc>
                <a:spcPct val="95000"/>
              </a:lnSpc>
            </a:pPr>
            <a:r>
              <a:rPr lang="fr-FR" sz="1000" dirty="0"/>
              <a:t>H0 : pas d'influence d'une variable sur l'autre.</a:t>
            </a:r>
          </a:p>
          <a:p>
            <a:pPr>
              <a:lnSpc>
                <a:spcPct val="95000"/>
              </a:lnSpc>
            </a:pPr>
            <a:r>
              <a:rPr lang="fr-FR" sz="1000" dirty="0"/>
              <a:t>H1 : influence d'une variable sur l'autre.</a:t>
            </a:r>
          </a:p>
          <a:p>
            <a:pPr>
              <a:lnSpc>
                <a:spcPct val="95000"/>
              </a:lnSpc>
            </a:pPr>
            <a:endParaRPr lang="fr-FR" sz="10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p value &lt; 0.05, donc H0 est rejetée, les variables ne sont pas indépendantes l'une de l'autre.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heatmap nous indique que l'influence la plus forte entre tranche d'âge et catégorie de livre correspond à l'achat de catégorie 2 par les 18 -30 ans.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F31494-2A82-49E1-AC3C-2781AE8FB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2094785"/>
            <a:ext cx="3747692" cy="2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585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AA2D21"/>
                </a:solidFill>
              </a:rPr>
              <a:t>Test de normalité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3A920-7F79-43A1-80F4-BEF283C9B586}"/>
              </a:ext>
            </a:extLst>
          </p:cNvPr>
          <p:cNvSpPr/>
          <p:nvPr/>
        </p:nvSpPr>
        <p:spPr>
          <a:xfrm>
            <a:off x="860565" y="1610971"/>
            <a:ext cx="4824536" cy="4361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760AF5-054C-4EFE-A004-9E753667F9FE}"/>
              </a:ext>
            </a:extLst>
          </p:cNvPr>
          <p:cNvSpPr txBox="1"/>
          <p:nvPr/>
        </p:nvSpPr>
        <p:spPr>
          <a:xfrm>
            <a:off x="956054" y="1671536"/>
            <a:ext cx="4729047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sur l’âge de la clientèle suivant le genre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u="sng" dirty="0">
                <a:solidFill>
                  <a:schemeClr val="bg1"/>
                </a:solidFill>
              </a:rPr>
              <a:t>Skewness</a:t>
            </a:r>
            <a:r>
              <a:rPr lang="fr-FR" sz="1200" dirty="0">
                <a:solidFill>
                  <a:schemeClr val="bg1"/>
                </a:solidFill>
              </a:rPr>
              <a:t> : distribution asymétrique, s'étalant vers les âges élevés, il y a de plus une limite d'âge à 18 ans.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u="sng" dirty="0">
                <a:solidFill>
                  <a:schemeClr val="bg1"/>
                </a:solidFill>
              </a:rPr>
              <a:t>Kurtosis</a:t>
            </a:r>
            <a:r>
              <a:rPr lang="fr-FR" sz="1200" dirty="0">
                <a:solidFill>
                  <a:schemeClr val="bg1"/>
                </a:solidFill>
              </a:rPr>
              <a:t> : distribution étalée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u="sng" dirty="0">
                <a:solidFill>
                  <a:schemeClr val="bg1"/>
                </a:solidFill>
              </a:rPr>
              <a:t>Test de Bartlett</a:t>
            </a:r>
            <a:r>
              <a:rPr lang="fr-FR" sz="1200" dirty="0">
                <a:solidFill>
                  <a:schemeClr val="bg1"/>
                </a:solidFill>
              </a:rPr>
              <a:t> sur les variances : p value = 0,14</a:t>
            </a:r>
          </a:p>
          <a:p>
            <a:pPr>
              <a:lnSpc>
                <a:spcPct val="95000"/>
              </a:lnSpc>
            </a:pPr>
            <a:r>
              <a:rPr lang="fr-FR" sz="1000" dirty="0"/>
              <a:t>p values &gt; 0.05 , les variances des 2 populations sont égales, on peut faire le test de Student sur les moyennes.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u="sng" dirty="0">
                <a:solidFill>
                  <a:schemeClr val="bg1"/>
                </a:solidFill>
              </a:rPr>
              <a:t>Test de Student</a:t>
            </a:r>
            <a:r>
              <a:rPr lang="fr-FR" sz="1200" dirty="0">
                <a:solidFill>
                  <a:schemeClr val="bg1"/>
                </a:solidFill>
              </a:rPr>
              <a:t> sur les moyennes : p value = 0,10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000" dirty="0"/>
              <a:t>Hypothèses du test :</a:t>
            </a:r>
          </a:p>
          <a:p>
            <a:pPr>
              <a:lnSpc>
                <a:spcPct val="95000"/>
              </a:lnSpc>
            </a:pPr>
            <a:endParaRPr lang="fr-FR" sz="1000" dirty="0"/>
          </a:p>
          <a:p>
            <a:pPr>
              <a:lnSpc>
                <a:spcPct val="95000"/>
              </a:lnSpc>
            </a:pPr>
            <a:r>
              <a:rPr lang="fr-FR" sz="1000" dirty="0"/>
              <a:t>H0 = les 2 moyennes sont égales,  il n'y pas d'influence du genre sur la distribution de l'âge des 2 populations.</a:t>
            </a:r>
          </a:p>
          <a:p>
            <a:pPr>
              <a:lnSpc>
                <a:spcPct val="95000"/>
              </a:lnSpc>
            </a:pPr>
            <a:r>
              <a:rPr lang="fr-FR" sz="1000" dirty="0"/>
              <a:t>H1 = les 2 moyennes sont différentes, il y a influence du genre sur la distribution de l'âge des 2 populations.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000" dirty="0"/>
              <a:t>p values &gt; 0.05, donc on ne rejette pas H0.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n'y a donc pas d'influence du genre sur la distribution de l'âge des 2 populations.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E6D42-71C2-4EFD-AEAA-1E62C47163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92" y="1009485"/>
            <a:ext cx="3864534" cy="24195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E6FA00-0E05-48FA-BE7D-FFD9D9563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70" y="3936680"/>
            <a:ext cx="5495479" cy="26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7948" y="798873"/>
            <a:ext cx="10157354" cy="774259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AA2D21"/>
                </a:solidFill>
              </a:rPr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02669" y="1702456"/>
            <a:ext cx="7569391" cy="574416"/>
          </a:xfrm>
        </p:spPr>
        <p:txBody>
          <a:bodyPr rtlCol="0">
            <a:normAutofit/>
          </a:bodyPr>
          <a:lstStyle/>
          <a:p>
            <a:pPr rtl="0"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Préparation du jeu de données</a:t>
            </a:r>
          </a:p>
          <a:p>
            <a:pPr marL="0" indent="0" rtl="0">
              <a:buClr>
                <a:srgbClr val="AA2D21"/>
              </a:buClr>
              <a:buNone/>
            </a:pPr>
            <a:endParaRPr lang="fr-FR" dirty="0"/>
          </a:p>
          <a:p>
            <a:pPr rtl="0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F1237F-D061-468A-BC75-CF2E53C6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52" y="1090994"/>
            <a:ext cx="1060796" cy="774259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CE9199F-370F-47F6-B099-A34C5D4B13C9}"/>
              </a:ext>
            </a:extLst>
          </p:cNvPr>
          <p:cNvSpPr txBox="1">
            <a:spLocks/>
          </p:cNvSpPr>
          <p:nvPr/>
        </p:nvSpPr>
        <p:spPr>
          <a:xfrm>
            <a:off x="2594811" y="4807901"/>
            <a:ext cx="7569391" cy="85334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Analyse des corrélations</a:t>
            </a:r>
          </a:p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E4FC869-EBD3-4267-8C41-3AEADAEB2328}"/>
              </a:ext>
            </a:extLst>
          </p:cNvPr>
          <p:cNvSpPr txBox="1">
            <a:spLocks/>
          </p:cNvSpPr>
          <p:nvPr/>
        </p:nvSpPr>
        <p:spPr>
          <a:xfrm>
            <a:off x="3142084" y="4059537"/>
            <a:ext cx="6768752" cy="52159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Analyse du comportement des clients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5F67E34-E931-4A14-BE8C-E10C7F09B89F}"/>
              </a:ext>
            </a:extLst>
          </p:cNvPr>
          <p:cNvSpPr txBox="1">
            <a:spLocks/>
          </p:cNvSpPr>
          <p:nvPr/>
        </p:nvSpPr>
        <p:spPr>
          <a:xfrm>
            <a:off x="3574132" y="3243432"/>
            <a:ext cx="6624736" cy="473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Analyse des ventes</a:t>
            </a:r>
          </a:p>
          <a:p>
            <a:pPr marL="0" indent="0">
              <a:buClr>
                <a:srgbClr val="AA2D21"/>
              </a:buClr>
              <a:buNone/>
            </a:pPr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367CD88-9A2A-4DBD-8CAA-420CDB298A74}"/>
              </a:ext>
            </a:extLst>
          </p:cNvPr>
          <p:cNvSpPr txBox="1">
            <a:spLocks/>
          </p:cNvSpPr>
          <p:nvPr/>
        </p:nvSpPr>
        <p:spPr>
          <a:xfrm>
            <a:off x="2043391" y="5619695"/>
            <a:ext cx="5184576" cy="47360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Test de normalité</a:t>
            </a:r>
          </a:p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endParaRPr lang="fr-FR" dirty="0"/>
          </a:p>
          <a:p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D09642E-399B-4EC4-AEA3-967317D47131}"/>
              </a:ext>
            </a:extLst>
          </p:cNvPr>
          <p:cNvSpPr txBox="1">
            <a:spLocks/>
          </p:cNvSpPr>
          <p:nvPr/>
        </p:nvSpPr>
        <p:spPr>
          <a:xfrm>
            <a:off x="4006180" y="2422536"/>
            <a:ext cx="7569391" cy="57441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74112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A2D21"/>
              </a:buClr>
              <a:buFont typeface="Wingdings" panose="05000000000000000000" pitchFamily="2" charset="2"/>
              <a:buChar char="q"/>
            </a:pPr>
            <a:r>
              <a:rPr lang="fr-FR" dirty="0"/>
              <a:t>Analyse du jeu de données</a:t>
            </a:r>
          </a:p>
        </p:txBody>
      </p:sp>
    </p:spTree>
    <p:extLst>
      <p:ext uri="{BB962C8B-B14F-4D97-AF65-F5344CB8AC3E}">
        <p14:creationId xmlns:p14="http://schemas.microsoft.com/office/powerpoint/2010/main" val="11530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17D8DEE-F517-439F-BAB3-4F59DB1217F2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Préparation du jeu de données</a:t>
            </a:r>
            <a:endParaRPr lang="fr-FR" sz="4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EDED2C8-DFFC-41BA-9329-3AB5FE06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FC32B13-F56C-45F7-A593-BFD473E5181E}"/>
              </a:ext>
            </a:extLst>
          </p:cNvPr>
          <p:cNvSpPr txBox="1"/>
          <p:nvPr/>
        </p:nvSpPr>
        <p:spPr>
          <a:xfrm>
            <a:off x="1166492" y="1395894"/>
            <a:ext cx="8496944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Nous avons 3 bases de données à notre disposition :</a:t>
            </a:r>
          </a:p>
          <a:p>
            <a:pPr>
              <a:lnSpc>
                <a:spcPct val="95000"/>
              </a:lnSpc>
            </a:pP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9FA1F1BF-CCD8-4669-858E-6934FA62F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93723"/>
              </p:ext>
            </p:extLst>
          </p:nvPr>
        </p:nvGraphicFramePr>
        <p:xfrm>
          <a:off x="1269876" y="2420888"/>
          <a:ext cx="2448272" cy="17281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6569">
                  <a:extLst>
                    <a:ext uri="{9D8B030D-6E8A-4147-A177-3AD203B41FA5}">
                      <a16:colId xmlns:a16="http://schemas.microsoft.com/office/drawing/2014/main" val="543214191"/>
                    </a:ext>
                  </a:extLst>
                </a:gridCol>
                <a:gridCol w="837567">
                  <a:extLst>
                    <a:ext uri="{9D8B030D-6E8A-4147-A177-3AD203B41FA5}">
                      <a16:colId xmlns:a16="http://schemas.microsoft.com/office/drawing/2014/main" val="257659565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0865086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87986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r" fontAlgn="ctr"/>
                      <a:endParaRPr lang="fr-FR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effectLst/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effectLst/>
                        </a:rPr>
                        <a:t>birth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33618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586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c_7839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1975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47631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c_1699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48942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c_5961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1962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9077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c_5320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1943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633748"/>
                  </a:ext>
                </a:extLst>
              </a:tr>
            </a:tbl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7CF22BE1-E286-430B-8362-4322E853678B}"/>
              </a:ext>
            </a:extLst>
          </p:cNvPr>
          <p:cNvSpPr txBox="1"/>
          <p:nvPr/>
        </p:nvSpPr>
        <p:spPr>
          <a:xfrm>
            <a:off x="1178544" y="2074306"/>
            <a:ext cx="241319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customers</a:t>
            </a:r>
          </a:p>
        </p:txBody>
      </p:sp>
      <p:graphicFrame>
        <p:nvGraphicFramePr>
          <p:cNvPr id="18" name="Tableau 18">
            <a:extLst>
              <a:ext uri="{FF2B5EF4-FFF2-40B4-BE49-F238E27FC236}">
                <a16:creationId xmlns:a16="http://schemas.microsoft.com/office/drawing/2014/main" id="{84AE9358-1879-4ADC-878B-D953A4AE8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41571"/>
              </p:ext>
            </p:extLst>
          </p:nvPr>
        </p:nvGraphicFramePr>
        <p:xfrm>
          <a:off x="4438228" y="2420888"/>
          <a:ext cx="2592288" cy="17281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120946052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21153238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9244475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29442158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prix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2086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0_1421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19.99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242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0_1368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5.13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61963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19270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1_587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25284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0_1507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3.99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476623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E3BEFD31-2C11-4E43-937C-8901F73A2E44}"/>
              </a:ext>
            </a:extLst>
          </p:cNvPr>
          <p:cNvSpPr txBox="1"/>
          <p:nvPr/>
        </p:nvSpPr>
        <p:spPr>
          <a:xfrm>
            <a:off x="4336470" y="2065406"/>
            <a:ext cx="241319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products</a:t>
            </a:r>
          </a:p>
        </p:txBody>
      </p:sp>
      <p:graphicFrame>
        <p:nvGraphicFramePr>
          <p:cNvPr id="21" name="Tableau 21">
            <a:extLst>
              <a:ext uri="{FF2B5EF4-FFF2-40B4-BE49-F238E27FC236}">
                <a16:creationId xmlns:a16="http://schemas.microsoft.com/office/drawing/2014/main" id="{ED34F562-331C-42CA-839E-7261A40D1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246240"/>
              </p:ext>
            </p:extLst>
          </p:nvPr>
        </p:nvGraphicFramePr>
        <p:xfrm>
          <a:off x="7606580" y="2420888"/>
          <a:ext cx="3816425" cy="17281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9683110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54455795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262467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079320301"/>
                    </a:ext>
                  </a:extLst>
                </a:gridCol>
                <a:gridCol w="864098">
                  <a:extLst>
                    <a:ext uri="{9D8B030D-6E8A-4147-A177-3AD203B41FA5}">
                      <a16:colId xmlns:a16="http://schemas.microsoft.com/office/drawing/2014/main" val="218111047"/>
                    </a:ext>
                  </a:extLst>
                </a:gridCol>
              </a:tblGrid>
              <a:tr h="300210"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493971"/>
                  </a:ext>
                </a:extLst>
              </a:tr>
              <a:tr h="28559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0_1518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2022-05-20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s_211425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13439"/>
                  </a:ext>
                </a:extLst>
              </a:tr>
              <a:tr h="28559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1_251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2022-02-02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s_158752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c_8534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655729"/>
                  </a:ext>
                </a:extLst>
              </a:tr>
              <a:tr h="28559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0_1277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2022-06-18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s_225667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123275"/>
                  </a:ext>
                </a:extLst>
              </a:tr>
              <a:tr h="28559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2021-06-24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s_52962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c_6941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667581"/>
                  </a:ext>
                </a:extLst>
              </a:tr>
              <a:tr h="28559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0_1509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>
                          <a:effectLst/>
                        </a:rPr>
                        <a:t>2023-01-11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s_325227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dirty="0">
                          <a:effectLst/>
                        </a:rPr>
                        <a:t>c_4232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308373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8BB03E84-7F38-42F8-BB55-605253D2D46B}"/>
              </a:ext>
            </a:extLst>
          </p:cNvPr>
          <p:cNvSpPr txBox="1"/>
          <p:nvPr/>
        </p:nvSpPr>
        <p:spPr>
          <a:xfrm>
            <a:off x="7500531" y="2065406"/>
            <a:ext cx="241319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transactions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9A8593-17EA-440B-8DE3-B921B25E5BD5}"/>
              </a:ext>
            </a:extLst>
          </p:cNvPr>
          <p:cNvSpPr txBox="1"/>
          <p:nvPr/>
        </p:nvSpPr>
        <p:spPr>
          <a:xfrm>
            <a:off x="1249408" y="5052715"/>
            <a:ext cx="2655030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/>
              <a:t>- Les colonnes sont renommées</a:t>
            </a:r>
          </a:p>
          <a:p>
            <a:pPr>
              <a:lnSpc>
                <a:spcPct val="95000"/>
              </a:lnSpc>
            </a:pPr>
            <a:endParaRPr lang="fr-FR" sz="1200" dirty="0"/>
          </a:p>
          <a:p>
            <a:pPr>
              <a:lnSpc>
                <a:spcPct val="95000"/>
              </a:lnSpc>
            </a:pPr>
            <a:r>
              <a:rPr lang="fr-FR" sz="1200" dirty="0"/>
              <a:t>- Une colonne ‘age’ est ajoutée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5D123A2-9C28-4659-AD2A-BDD2731CB753}"/>
              </a:ext>
            </a:extLst>
          </p:cNvPr>
          <p:cNvSpPr txBox="1"/>
          <p:nvPr/>
        </p:nvSpPr>
        <p:spPr>
          <a:xfrm>
            <a:off x="4370283" y="5065074"/>
            <a:ext cx="2728177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/>
              <a:t>- Les colonnes sont renommées</a:t>
            </a:r>
          </a:p>
          <a:p>
            <a:pPr>
              <a:lnSpc>
                <a:spcPct val="95000"/>
              </a:lnSpc>
            </a:pPr>
            <a:endParaRPr lang="fr-FR" sz="1200" dirty="0"/>
          </a:p>
          <a:p>
            <a:pPr marL="171450" indent="-171450">
              <a:lnSpc>
                <a:spcPct val="95000"/>
              </a:lnSpc>
              <a:buFontTx/>
              <a:buChar char="-"/>
            </a:pPr>
            <a:r>
              <a:rPr lang="fr-FR" sz="1200" dirty="0"/>
              <a:t>Suppression de la référence     </a:t>
            </a:r>
          </a:p>
          <a:p>
            <a:pPr>
              <a:lnSpc>
                <a:spcPct val="95000"/>
              </a:lnSpc>
            </a:pPr>
            <a:r>
              <a:rPr lang="fr-FR" sz="1200" dirty="0"/>
              <a:t>correspondant à la ligne de 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856905-1EAB-47A6-A553-260DBCCB3A2E}"/>
              </a:ext>
            </a:extLst>
          </p:cNvPr>
          <p:cNvSpPr txBox="1"/>
          <p:nvPr/>
        </p:nvSpPr>
        <p:spPr>
          <a:xfrm>
            <a:off x="7606580" y="5052715"/>
            <a:ext cx="28803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200" dirty="0"/>
              <a:t>- Suppression de 200 lignes de tests</a:t>
            </a:r>
          </a:p>
          <a:p>
            <a:pPr>
              <a:lnSpc>
                <a:spcPct val="95000"/>
              </a:lnSpc>
            </a:pPr>
            <a:endParaRPr lang="fr-FR" sz="1200" dirty="0"/>
          </a:p>
          <a:p>
            <a:pPr>
              <a:lnSpc>
                <a:spcPct val="95000"/>
              </a:lnSpc>
            </a:pPr>
            <a:r>
              <a:rPr lang="fr-FR" sz="1200" dirty="0"/>
              <a:t>- Changement du format de la variable ‘date’</a:t>
            </a:r>
          </a:p>
          <a:p>
            <a:pPr>
              <a:lnSpc>
                <a:spcPct val="95000"/>
              </a:lnSpc>
            </a:pPr>
            <a:endParaRPr lang="fr-FR" sz="12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3950E2-1AD0-4F7E-9573-B1B3520847CF}"/>
              </a:ext>
            </a:extLst>
          </p:cNvPr>
          <p:cNvSpPr txBox="1"/>
          <p:nvPr/>
        </p:nvSpPr>
        <p:spPr>
          <a:xfrm>
            <a:off x="498464" y="4609337"/>
            <a:ext cx="241319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Nettoyage</a:t>
            </a:r>
          </a:p>
        </p:txBody>
      </p:sp>
    </p:spTree>
    <p:extLst>
      <p:ext uri="{BB962C8B-B14F-4D97-AF65-F5344CB8AC3E}">
        <p14:creationId xmlns:p14="http://schemas.microsoft.com/office/powerpoint/2010/main" val="25758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795C20-B62F-4070-BF94-245C01CD80A6}"/>
              </a:ext>
            </a:extLst>
          </p:cNvPr>
          <p:cNvSpPr/>
          <p:nvPr/>
        </p:nvSpPr>
        <p:spPr>
          <a:xfrm>
            <a:off x="749601" y="1548843"/>
            <a:ext cx="3488822" cy="26642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du jeu de données </a:t>
            </a:r>
            <a:r>
              <a:rPr lang="fr-FR" sz="2800" dirty="0">
                <a:solidFill>
                  <a:srgbClr val="AA2D21"/>
                </a:solidFill>
              </a:rPr>
              <a:t>1/3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graphicFrame>
        <p:nvGraphicFramePr>
          <p:cNvPr id="24" name="Tableau 24">
            <a:extLst>
              <a:ext uri="{FF2B5EF4-FFF2-40B4-BE49-F238E27FC236}">
                <a16:creationId xmlns:a16="http://schemas.microsoft.com/office/drawing/2014/main" id="{E36839E3-CCC7-4345-9E2D-1A60CACE9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49349"/>
              </p:ext>
            </p:extLst>
          </p:nvPr>
        </p:nvGraphicFramePr>
        <p:xfrm>
          <a:off x="738627" y="4922357"/>
          <a:ext cx="3456385" cy="13149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241">
                  <a:extLst>
                    <a:ext uri="{9D8B030D-6E8A-4147-A177-3AD203B41FA5}">
                      <a16:colId xmlns:a16="http://schemas.microsoft.com/office/drawing/2014/main" val="3843067161"/>
                    </a:ext>
                  </a:extLst>
                </a:gridCol>
                <a:gridCol w="808941">
                  <a:extLst>
                    <a:ext uri="{9D8B030D-6E8A-4147-A177-3AD203B41FA5}">
                      <a16:colId xmlns:a16="http://schemas.microsoft.com/office/drawing/2014/main" val="2849365792"/>
                    </a:ext>
                  </a:extLst>
                </a:gridCol>
                <a:gridCol w="661861">
                  <a:extLst>
                    <a:ext uri="{9D8B030D-6E8A-4147-A177-3AD203B41FA5}">
                      <a16:colId xmlns:a16="http://schemas.microsoft.com/office/drawing/2014/main" val="1339414103"/>
                    </a:ext>
                  </a:extLst>
                </a:gridCol>
                <a:gridCol w="882481">
                  <a:extLst>
                    <a:ext uri="{9D8B030D-6E8A-4147-A177-3AD203B41FA5}">
                      <a16:colId xmlns:a16="http://schemas.microsoft.com/office/drawing/2014/main" val="4001834356"/>
                    </a:ext>
                  </a:extLst>
                </a:gridCol>
                <a:gridCol w="661861">
                  <a:extLst>
                    <a:ext uri="{9D8B030D-6E8A-4147-A177-3AD203B41FA5}">
                      <a16:colId xmlns:a16="http://schemas.microsoft.com/office/drawing/2014/main" val="662629217"/>
                    </a:ext>
                  </a:extLst>
                </a:gridCol>
              </a:tblGrid>
              <a:tr h="255015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naissance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93831"/>
                  </a:ext>
                </a:extLst>
              </a:tr>
              <a:tr h="24003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1967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646575"/>
                  </a:ext>
                </a:extLst>
              </a:tr>
              <a:tr h="28422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c_7839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35952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c_1699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589107"/>
                  </a:ext>
                </a:extLst>
              </a:tr>
              <a:tr h="23137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c_5961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067902"/>
                  </a:ext>
                </a:extLst>
              </a:tr>
            </a:tbl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975B3B04-5841-4346-92A3-70AC3C74ED7E}"/>
              </a:ext>
            </a:extLst>
          </p:cNvPr>
          <p:cNvSpPr txBox="1"/>
          <p:nvPr/>
        </p:nvSpPr>
        <p:spPr>
          <a:xfrm>
            <a:off x="909836" y="1612644"/>
            <a:ext cx="3168352" cy="237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Fichier clients :</a:t>
            </a:r>
          </a:p>
          <a:p>
            <a:pPr>
              <a:lnSpc>
                <a:spcPct val="95000"/>
              </a:lnSpc>
            </a:pPr>
            <a:endParaRPr lang="fr-FR" sz="18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8 623 clients inscrits – 4 494 femmes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                                 -  4 132 hommes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Agés de 18 à 93 ans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Moyenne d’âge 43 ans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50% entre 18  et 43 ans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50% entre 43 et 93 ans</a:t>
            </a:r>
          </a:p>
          <a:p>
            <a:pPr>
              <a:lnSpc>
                <a:spcPct val="95000"/>
              </a:lnSpc>
            </a:pPr>
            <a:endParaRPr lang="fr-FR" sz="1200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1901603-7799-427C-83EB-24FAB1DE0E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r="21897" b="8919"/>
          <a:stretch/>
        </p:blipFill>
        <p:spPr>
          <a:xfrm>
            <a:off x="6094412" y="1612644"/>
            <a:ext cx="2376264" cy="240150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0C30F5F-50F9-4DCA-B7A2-78C2670C7D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4213138"/>
            <a:ext cx="4608512" cy="2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100588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du jeu de données </a:t>
            </a:r>
            <a:r>
              <a:rPr lang="fr-FR" sz="2800" dirty="0">
                <a:solidFill>
                  <a:srgbClr val="AA2D21"/>
                </a:solidFill>
              </a:rPr>
              <a:t>2/3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036DF3DA-23C5-40F7-BD1C-0932442A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146446"/>
              </p:ext>
            </p:extLst>
          </p:nvPr>
        </p:nvGraphicFramePr>
        <p:xfrm>
          <a:off x="749601" y="4797150"/>
          <a:ext cx="2520280" cy="165618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4755">
                  <a:extLst>
                    <a:ext uri="{9D8B030D-6E8A-4147-A177-3AD203B41FA5}">
                      <a16:colId xmlns:a16="http://schemas.microsoft.com/office/drawing/2014/main" val="3666313450"/>
                    </a:ext>
                  </a:extLst>
                </a:gridCol>
                <a:gridCol w="889511">
                  <a:extLst>
                    <a:ext uri="{9D8B030D-6E8A-4147-A177-3AD203B41FA5}">
                      <a16:colId xmlns:a16="http://schemas.microsoft.com/office/drawing/2014/main" val="1632771665"/>
                    </a:ext>
                  </a:extLst>
                </a:gridCol>
                <a:gridCol w="593007">
                  <a:extLst>
                    <a:ext uri="{9D8B030D-6E8A-4147-A177-3AD203B41FA5}">
                      <a16:colId xmlns:a16="http://schemas.microsoft.com/office/drawing/2014/main" val="2899910131"/>
                    </a:ext>
                  </a:extLst>
                </a:gridCol>
                <a:gridCol w="593007">
                  <a:extLst>
                    <a:ext uri="{9D8B030D-6E8A-4147-A177-3AD203B41FA5}">
                      <a16:colId xmlns:a16="http://schemas.microsoft.com/office/drawing/2014/main" val="1862593555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prix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384778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778268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5.13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468949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130932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1_587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47575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3.99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3966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04D93B-954C-431E-93F8-836B20906F7F}"/>
              </a:ext>
            </a:extLst>
          </p:cNvPr>
          <p:cNvSpPr/>
          <p:nvPr/>
        </p:nvSpPr>
        <p:spPr>
          <a:xfrm>
            <a:off x="749601" y="1548843"/>
            <a:ext cx="3488822" cy="23373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A5D274-5263-4935-BE92-211776E10C64}"/>
              </a:ext>
            </a:extLst>
          </p:cNvPr>
          <p:cNvSpPr txBox="1"/>
          <p:nvPr/>
        </p:nvSpPr>
        <p:spPr>
          <a:xfrm>
            <a:off x="767504" y="1519079"/>
            <a:ext cx="3526708" cy="202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Fichier produits :</a:t>
            </a:r>
          </a:p>
          <a:p>
            <a:pPr>
              <a:lnSpc>
                <a:spcPct val="95000"/>
              </a:lnSpc>
            </a:pPr>
            <a:endParaRPr lang="fr-FR" sz="18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3 287 références classées en 3 catégories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catégorie 0 : 2 308 réfs, prix de 0.62 à 40.99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catégorie 1 : 739 refs, prix de 2.00 à 80.99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catégorie 2 : 239 refs, prix de 30.99 à 300.00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prix moyen 21.85, (0.62 à 300),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75% entre 0.62 et 23.</a:t>
            </a:r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923421-3D49-4B72-9FD8-6A6BA5E3D2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1" t="2174" r="23750" b="12669"/>
          <a:stretch/>
        </p:blipFill>
        <p:spPr>
          <a:xfrm>
            <a:off x="4730274" y="1548843"/>
            <a:ext cx="2417157" cy="23622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B3CA5C-9B8F-405C-A2B2-6633D0C13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291" y="1523451"/>
            <a:ext cx="3499407" cy="234716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0BB7BE5-D90C-4A77-A812-ACE7357243F0}"/>
              </a:ext>
            </a:extLst>
          </p:cNvPr>
          <p:cNvSpPr txBox="1"/>
          <p:nvPr/>
        </p:nvSpPr>
        <p:spPr>
          <a:xfrm>
            <a:off x="7799161" y="1633453"/>
            <a:ext cx="3526708" cy="19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400" u="sng" dirty="0">
                <a:solidFill>
                  <a:schemeClr val="accent1">
                    <a:lumMod val="50000"/>
                  </a:schemeClr>
                </a:solidFill>
              </a:rPr>
              <a:t>Y-a-t-il une lien entre l’appartenance à une catégorie et le prix d’un livre ?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- Analyse de la variance : ANOVA</a:t>
            </a:r>
          </a:p>
          <a:p>
            <a:pPr>
              <a:lnSpc>
                <a:spcPct val="95000"/>
              </a:lnSpc>
            </a:pPr>
            <a:r>
              <a:rPr lang="el-GR" sz="1200" dirty="0">
                <a:solidFill>
                  <a:schemeClr val="bg1"/>
                </a:solidFill>
              </a:rPr>
              <a:t>η2=</a:t>
            </a:r>
            <a:r>
              <a:rPr lang="fr-FR" sz="1200" dirty="0">
                <a:solidFill>
                  <a:schemeClr val="bg1"/>
                </a:solidFill>
              </a:rPr>
              <a:t> V</a:t>
            </a:r>
            <a:r>
              <a:rPr lang="fr-FR" sz="1200" baseline="-25000" dirty="0">
                <a:solidFill>
                  <a:schemeClr val="bg1"/>
                </a:solidFill>
              </a:rPr>
              <a:t>interclasse</a:t>
            </a:r>
            <a:r>
              <a:rPr lang="fr-FR" sz="1200" dirty="0">
                <a:solidFill>
                  <a:schemeClr val="bg1"/>
                </a:solidFill>
              </a:rPr>
              <a:t>/V</a:t>
            </a:r>
            <a:r>
              <a:rPr lang="fr-FR" sz="1200" baseline="-25000" dirty="0">
                <a:solidFill>
                  <a:schemeClr val="bg1"/>
                </a:solidFill>
              </a:rPr>
              <a:t>totale</a:t>
            </a:r>
            <a:r>
              <a:rPr lang="fr-FR" sz="1200" dirty="0">
                <a:solidFill>
                  <a:schemeClr val="bg1"/>
                </a:solidFill>
              </a:rPr>
              <a:t>= 0,7 </a:t>
            </a:r>
          </a:p>
          <a:p>
            <a:pPr>
              <a:lnSpc>
                <a:spcPct val="95000"/>
              </a:lnSpc>
            </a:pPr>
            <a:r>
              <a:rPr lang="el-GR" sz="1200" dirty="0">
                <a:solidFill>
                  <a:schemeClr val="bg1"/>
                </a:solidFill>
              </a:rPr>
              <a:t>η2</a:t>
            </a:r>
            <a:r>
              <a:rPr lang="fr-FR" sz="1200" dirty="0">
                <a:solidFill>
                  <a:schemeClr val="bg1"/>
                </a:solidFill>
              </a:rPr>
              <a:t>  est proche de 1, le lien est avéré.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- Représentation graphique :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boxplot ci-dessous, confirme le calcul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E82CE3-B9F9-4885-9FBE-D8F2A555F3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81" y="4700419"/>
            <a:ext cx="6998605" cy="17773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97431DF-ABC0-4F59-85D8-6AB8B9B417F8}"/>
              </a:ext>
            </a:extLst>
          </p:cNvPr>
          <p:cNvSpPr txBox="1"/>
          <p:nvPr/>
        </p:nvSpPr>
        <p:spPr>
          <a:xfrm>
            <a:off x="9765279" y="4999946"/>
            <a:ext cx="1440160" cy="22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900" b="0" i="0" dirty="0">
                <a:solidFill>
                  <a:srgbClr val="000000"/>
                </a:solidFill>
                <a:effectLst/>
                <a:latin typeface="Helvetica Neue"/>
              </a:rPr>
              <a:t>ANOVA :  </a:t>
            </a:r>
            <a:r>
              <a:rPr lang="el-GR" sz="900" b="0" i="0" dirty="0">
                <a:solidFill>
                  <a:srgbClr val="000000"/>
                </a:solidFill>
                <a:effectLst/>
                <a:latin typeface="Helvetica Neue"/>
              </a:rPr>
              <a:t>η2</a:t>
            </a:r>
            <a:r>
              <a:rPr lang="fr-FR" sz="900" b="0" i="0" dirty="0">
                <a:solidFill>
                  <a:srgbClr val="000000"/>
                </a:solidFill>
                <a:effectLst/>
                <a:latin typeface="Helvetica Neue"/>
              </a:rPr>
              <a:t>=0,7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177109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du jeu de données </a:t>
            </a:r>
            <a:r>
              <a:rPr lang="fr-FR" sz="2800" dirty="0">
                <a:solidFill>
                  <a:srgbClr val="AA2D21"/>
                </a:solidFill>
              </a:rPr>
              <a:t>3/3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78213-3E7B-4476-996B-65BB6526408D}"/>
              </a:ext>
            </a:extLst>
          </p:cNvPr>
          <p:cNvSpPr/>
          <p:nvPr/>
        </p:nvSpPr>
        <p:spPr>
          <a:xfrm>
            <a:off x="749600" y="1548843"/>
            <a:ext cx="3976660" cy="26839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BB9D0D-B459-4ACE-AFA0-1B1F8ABE4D8E}"/>
              </a:ext>
            </a:extLst>
          </p:cNvPr>
          <p:cNvSpPr txBox="1"/>
          <p:nvPr/>
        </p:nvSpPr>
        <p:spPr>
          <a:xfrm>
            <a:off x="739478" y="1610624"/>
            <a:ext cx="4102773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Fichier transactions :</a:t>
            </a:r>
          </a:p>
          <a:p>
            <a:pPr>
              <a:lnSpc>
                <a:spcPct val="95000"/>
              </a:lnSpc>
            </a:pPr>
            <a:endParaRPr lang="fr-FR" sz="18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Sur 2 ans, 679 332 transactions ont été réalisées avec 3 266 produits différents(sur 3 287 référencés).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Il y a donc 21 produits invendus.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best-seller a été vendu 2 252 fois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(id :1_369, catégorie 1).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Chaque jour, il se vend en moyenne 930 produits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Ces ventes ont été réalisées par 8 600 clients sur </a:t>
            </a: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8 623 inscrits, il y a donc 23 clients inactifs</a:t>
            </a:r>
          </a:p>
        </p:txBody>
      </p:sp>
      <p:graphicFrame>
        <p:nvGraphicFramePr>
          <p:cNvPr id="3" name="Tableau 5">
            <a:extLst>
              <a:ext uri="{FF2B5EF4-FFF2-40B4-BE49-F238E27FC236}">
                <a16:creationId xmlns:a16="http://schemas.microsoft.com/office/drawing/2014/main" id="{A1AB78EB-631C-4021-A387-BFA0BADB0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76497"/>
              </p:ext>
            </p:extLst>
          </p:nvPr>
        </p:nvGraphicFramePr>
        <p:xfrm>
          <a:off x="765820" y="4453605"/>
          <a:ext cx="3744416" cy="17948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5628">
                  <a:extLst>
                    <a:ext uri="{9D8B030D-6E8A-4147-A177-3AD203B41FA5}">
                      <a16:colId xmlns:a16="http://schemas.microsoft.com/office/drawing/2014/main" val="260795916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042483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72044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03081178"/>
                    </a:ext>
                  </a:extLst>
                </a:gridCol>
                <a:gridCol w="758508">
                  <a:extLst>
                    <a:ext uri="{9D8B030D-6E8A-4147-A177-3AD203B41FA5}">
                      <a16:colId xmlns:a16="http://schemas.microsoft.com/office/drawing/2014/main" val="2702710493"/>
                    </a:ext>
                  </a:extLst>
                </a:gridCol>
              </a:tblGrid>
              <a:tr h="299148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172841"/>
                  </a:ext>
                </a:extLst>
              </a:tr>
              <a:tr h="2991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2022-05-20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s_211425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729269"/>
                  </a:ext>
                </a:extLst>
              </a:tr>
              <a:tr h="2991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1_251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s_158752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c_8534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314722"/>
                  </a:ext>
                </a:extLst>
              </a:tr>
              <a:tr h="2991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2022-06-18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s_225667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993056"/>
                  </a:ext>
                </a:extLst>
              </a:tr>
              <a:tr h="2991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2021-06-24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c_6941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7707"/>
                  </a:ext>
                </a:extLst>
              </a:tr>
              <a:tr h="29914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2023-01-11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s_325227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c_4232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11670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9892255C-15DE-4BD3-819B-F0EC5F0E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2814127"/>
            <a:ext cx="5347731" cy="26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1/7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4D49B1F-1EFA-4685-8CAE-4119295A6175}"/>
              </a:ext>
            </a:extLst>
          </p:cNvPr>
          <p:cNvGrpSpPr/>
          <p:nvPr/>
        </p:nvGrpSpPr>
        <p:grpSpPr>
          <a:xfrm>
            <a:off x="826772" y="1503241"/>
            <a:ext cx="4711569" cy="2261350"/>
            <a:chOff x="826772" y="1503241"/>
            <a:chExt cx="4711569" cy="226135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4800B69-97EC-4DFF-AABF-80681818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772" y="1740676"/>
              <a:ext cx="3389670" cy="1932599"/>
            </a:xfrm>
            <a:prstGeom prst="rect">
              <a:avLst/>
            </a:prstGeom>
          </p:spPr>
        </p:pic>
        <p:sp>
          <p:nvSpPr>
            <p:cNvPr id="12" name="Flèche : gauche 11">
              <a:extLst>
                <a:ext uri="{FF2B5EF4-FFF2-40B4-BE49-F238E27FC236}">
                  <a16:creationId xmlns:a16="http://schemas.microsoft.com/office/drawing/2014/main" id="{A0C060B1-575B-4F91-8CE0-4C29DEB79F07}"/>
                </a:ext>
              </a:extLst>
            </p:cNvPr>
            <p:cNvSpPr/>
            <p:nvPr/>
          </p:nvSpPr>
          <p:spPr>
            <a:xfrm rot="10800000">
              <a:off x="857821" y="1503241"/>
              <a:ext cx="4680520" cy="1811612"/>
            </a:xfrm>
            <a:prstGeom prst="lef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1896063-E36A-40C3-A89E-000C4F4282F4}"/>
                </a:ext>
              </a:extLst>
            </p:cNvPr>
            <p:cNvSpPr txBox="1"/>
            <p:nvPr/>
          </p:nvSpPr>
          <p:spPr>
            <a:xfrm>
              <a:off x="895824" y="1844824"/>
              <a:ext cx="3378614" cy="1919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>
                  <a:solidFill>
                    <a:schemeClr val="tx1"/>
                  </a:solidFill>
                </a:rPr>
                <a:t>Analyse des indicateurs de ventes :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>
                  <a:solidFill>
                    <a:schemeClr val="tx1"/>
                  </a:solidFill>
                </a:rPr>
                <a:t>        - Analyse du CA 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>
                  <a:solidFill>
                    <a:schemeClr val="tx1"/>
                  </a:solidFill>
                </a:rPr>
                <a:t>        - Analyse de références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>
                  <a:solidFill>
                    <a:schemeClr val="tx1"/>
                  </a:solidFill>
                </a:rPr>
                <a:t>  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>
                  <a:solidFill>
                    <a:schemeClr val="tx1"/>
                  </a:solidFill>
                </a:rPr>
                <a:t>  Analyse du profil des clients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4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94D6503C-73F2-4D78-B6E6-FF324B0D3794}"/>
              </a:ext>
            </a:extLst>
          </p:cNvPr>
          <p:cNvSpPr txBox="1"/>
          <p:nvPr/>
        </p:nvSpPr>
        <p:spPr>
          <a:xfrm>
            <a:off x="6364056" y="3861048"/>
            <a:ext cx="1879032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Nettoyage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C00288-9399-4FB9-91CF-BE769BA03F63}"/>
              </a:ext>
            </a:extLst>
          </p:cNvPr>
          <p:cNvSpPr txBox="1"/>
          <p:nvPr/>
        </p:nvSpPr>
        <p:spPr>
          <a:xfrm>
            <a:off x="6264318" y="1471074"/>
            <a:ext cx="487065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fusion des df transactions et products </a:t>
            </a:r>
          </a:p>
        </p:txBody>
      </p:sp>
      <p:graphicFrame>
        <p:nvGraphicFramePr>
          <p:cNvPr id="14" name="Tableau 17">
            <a:extLst>
              <a:ext uri="{FF2B5EF4-FFF2-40B4-BE49-F238E27FC236}">
                <a16:creationId xmlns:a16="http://schemas.microsoft.com/office/drawing/2014/main" id="{FF64F5FF-AE67-44DF-B65B-CBED99376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26154"/>
              </p:ext>
            </p:extLst>
          </p:nvPr>
        </p:nvGraphicFramePr>
        <p:xfrm>
          <a:off x="6370330" y="1826556"/>
          <a:ext cx="4726638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2736">
                  <a:extLst>
                    <a:ext uri="{9D8B030D-6E8A-4147-A177-3AD203B41FA5}">
                      <a16:colId xmlns:a16="http://schemas.microsoft.com/office/drawing/2014/main" val="556032122"/>
                    </a:ext>
                  </a:extLst>
                </a:gridCol>
                <a:gridCol w="671725">
                  <a:extLst>
                    <a:ext uri="{9D8B030D-6E8A-4147-A177-3AD203B41FA5}">
                      <a16:colId xmlns:a16="http://schemas.microsoft.com/office/drawing/2014/main" val="3465315338"/>
                    </a:ext>
                  </a:extLst>
                </a:gridCol>
                <a:gridCol w="599643">
                  <a:extLst>
                    <a:ext uri="{9D8B030D-6E8A-4147-A177-3AD203B41FA5}">
                      <a16:colId xmlns:a16="http://schemas.microsoft.com/office/drawing/2014/main" val="256063800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2860583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9779343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30447038"/>
                    </a:ext>
                  </a:extLst>
                </a:gridCol>
                <a:gridCol w="788278">
                  <a:extLst>
                    <a:ext uri="{9D8B030D-6E8A-4147-A177-3AD203B41FA5}">
                      <a16:colId xmlns:a16="http://schemas.microsoft.com/office/drawing/2014/main" val="1554819026"/>
                    </a:ext>
                  </a:extLst>
                </a:gridCol>
              </a:tblGrid>
              <a:tr h="239644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prix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127194"/>
                  </a:ext>
                </a:extLst>
              </a:tr>
              <a:tr h="2396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2022-05-20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s_211425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12811"/>
                  </a:ext>
                </a:extLst>
              </a:tr>
              <a:tr h="2396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1_251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s_158752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c_8534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066878"/>
                  </a:ext>
                </a:extLst>
              </a:tr>
              <a:tr h="2396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2022-06-18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s_225667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821893"/>
                  </a:ext>
                </a:extLst>
              </a:tr>
              <a:tr h="2396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69.99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2021-06-24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c_6941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362736"/>
                  </a:ext>
                </a:extLst>
              </a:tr>
              <a:tr h="2396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2023-01-11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s_325227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c_4232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517314"/>
                  </a:ext>
                </a:extLst>
              </a:tr>
            </a:tbl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A5C1CCC8-6721-413E-ABC9-4277D435E3E6}"/>
              </a:ext>
            </a:extLst>
          </p:cNvPr>
          <p:cNvSpPr txBox="1"/>
          <p:nvPr/>
        </p:nvSpPr>
        <p:spPr>
          <a:xfrm>
            <a:off x="6980589" y="4504644"/>
            <a:ext cx="4946471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95000"/>
              </a:lnSpc>
              <a:buFontTx/>
              <a:buChar char="-"/>
            </a:pPr>
            <a:r>
              <a:rPr lang="fr-FR" sz="1200" dirty="0"/>
              <a:t>la fusion fait apparaître 221 valeurs manquantes qui  correspondent à un seul produit id = 0_2245, non référencé.</a:t>
            </a:r>
          </a:p>
          <a:p>
            <a:pPr>
              <a:lnSpc>
                <a:spcPct val="95000"/>
              </a:lnSpc>
            </a:pPr>
            <a:r>
              <a:rPr lang="fr-FR" sz="1200" dirty="0"/>
              <a:t>   Je lui attribue un prix = </a:t>
            </a:r>
            <a:r>
              <a:rPr lang="fr-FR" sz="800" dirty="0"/>
              <a:t>le prix moyen</a:t>
            </a:r>
            <a:r>
              <a:rPr lang="fr-FR" sz="1200" dirty="0"/>
              <a:t> et une catégorie, </a:t>
            </a:r>
            <a:r>
              <a:rPr lang="fr-FR" sz="800" dirty="0"/>
              <a:t>categ=1</a:t>
            </a:r>
            <a:r>
              <a:rPr lang="fr-FR" sz="1200" dirty="0"/>
              <a:t>,</a:t>
            </a:r>
          </a:p>
          <a:p>
            <a:pPr>
              <a:lnSpc>
                <a:spcPct val="95000"/>
              </a:lnSpc>
            </a:pPr>
            <a:endParaRPr lang="fr-FR" sz="1200" dirty="0"/>
          </a:p>
          <a:p>
            <a:pPr marL="171450" indent="-171450">
              <a:lnSpc>
                <a:spcPct val="95000"/>
              </a:lnSpc>
              <a:buFontTx/>
              <a:buChar char="-"/>
            </a:pPr>
            <a:r>
              <a:rPr lang="fr-FR" sz="1200" dirty="0"/>
              <a:t>Je modifie le type de la variable ‘categ’ de float à int64,</a:t>
            </a:r>
          </a:p>
          <a:p>
            <a:pPr marL="171450" indent="-171450">
              <a:lnSpc>
                <a:spcPct val="95000"/>
              </a:lnSpc>
              <a:buFontTx/>
              <a:buChar char="-"/>
            </a:pPr>
            <a:endParaRPr lang="fr-FR" sz="1200" dirty="0"/>
          </a:p>
          <a:p>
            <a:pPr marL="171450" indent="-171450">
              <a:lnSpc>
                <a:spcPct val="95000"/>
              </a:lnSpc>
              <a:buFontTx/>
              <a:buChar char="-"/>
            </a:pPr>
            <a:r>
              <a:rPr lang="fr-FR" sz="1200" dirty="0"/>
              <a:t>J’ajoute une colonne ‘periode’ : mois-année</a:t>
            </a:r>
          </a:p>
          <a:p>
            <a:pPr marL="171450" indent="-171450">
              <a:lnSpc>
                <a:spcPct val="95000"/>
              </a:lnSpc>
              <a:buFontTx/>
              <a:buChar char="-"/>
            </a:pPr>
            <a:endParaRPr lang="fr-FR" sz="1200" dirty="0"/>
          </a:p>
        </p:txBody>
      </p:sp>
      <p:graphicFrame>
        <p:nvGraphicFramePr>
          <p:cNvPr id="18" name="Tableau 23">
            <a:extLst>
              <a:ext uri="{FF2B5EF4-FFF2-40B4-BE49-F238E27FC236}">
                <a16:creationId xmlns:a16="http://schemas.microsoft.com/office/drawing/2014/main" id="{56004BB5-224A-47E2-8900-7B59C8CA7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38218"/>
              </p:ext>
            </p:extLst>
          </p:nvPr>
        </p:nvGraphicFramePr>
        <p:xfrm>
          <a:off x="477788" y="4696454"/>
          <a:ext cx="5452858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4100">
                  <a:extLst>
                    <a:ext uri="{9D8B030D-6E8A-4147-A177-3AD203B41FA5}">
                      <a16:colId xmlns:a16="http://schemas.microsoft.com/office/drawing/2014/main" val="203729253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848181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6691479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0430253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1127165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1218002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360402703"/>
                    </a:ext>
                  </a:extLst>
                </a:gridCol>
                <a:gridCol w="788278">
                  <a:extLst>
                    <a:ext uri="{9D8B030D-6E8A-4147-A177-3AD203B41FA5}">
                      <a16:colId xmlns:a16="http://schemas.microsoft.com/office/drawing/2014/main" val="3790650906"/>
                    </a:ext>
                  </a:extLst>
                </a:gridCol>
              </a:tblGrid>
              <a:tr h="242949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id_prod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prix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categ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client_id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periode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773911"/>
                  </a:ext>
                </a:extLst>
              </a:tr>
              <a:tr h="2429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2022-05-20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s_211425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784749"/>
                  </a:ext>
                </a:extLst>
              </a:tr>
              <a:tr h="2429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1_251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2022-02-02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s_158752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c_8534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82690"/>
                  </a:ext>
                </a:extLst>
              </a:tr>
              <a:tr h="2429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0_1277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2022-06-18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s_225667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2022-06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041077"/>
                  </a:ext>
                </a:extLst>
              </a:tr>
              <a:tr h="2429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69.99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>
                          <a:effectLst/>
                        </a:rPr>
                        <a:t>2021-06-24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c_6941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2021-06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241148"/>
                  </a:ext>
                </a:extLst>
              </a:tr>
              <a:tr h="2429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0_1509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4.99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2023-01-11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s_325227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c_4232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dirty="0">
                          <a:effectLst/>
                        </a:rPr>
                        <a:t>2023-01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48239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A270C77C-FB63-4721-861D-A497DFBFF495}"/>
              </a:ext>
            </a:extLst>
          </p:cNvPr>
          <p:cNvSpPr txBox="1"/>
          <p:nvPr/>
        </p:nvSpPr>
        <p:spPr>
          <a:xfrm>
            <a:off x="444216" y="4318074"/>
            <a:ext cx="106079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/>
              <a:t>Ventes</a:t>
            </a:r>
            <a:endParaRPr lang="fr-FR" sz="1200" dirty="0"/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456A1FB6-D8B5-4AB2-8D04-32B844D74531}"/>
              </a:ext>
            </a:extLst>
          </p:cNvPr>
          <p:cNvSpPr/>
          <p:nvPr/>
        </p:nvSpPr>
        <p:spPr>
          <a:xfrm>
            <a:off x="6235396" y="4904708"/>
            <a:ext cx="412296" cy="360040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3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7AA08804-D1AF-42BD-A84E-E68177247B58}"/>
              </a:ext>
            </a:extLst>
          </p:cNvPr>
          <p:cNvSpPr txBox="1"/>
          <p:nvPr/>
        </p:nvSpPr>
        <p:spPr>
          <a:xfrm>
            <a:off x="1125860" y="404664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AA2D21"/>
                </a:solidFill>
              </a:rPr>
              <a:t>Analyse des ventes </a:t>
            </a:r>
            <a:r>
              <a:rPr lang="fr-FR" sz="2800" dirty="0">
                <a:solidFill>
                  <a:srgbClr val="AA2D21"/>
                </a:solidFill>
              </a:rPr>
              <a:t>2/7</a:t>
            </a:r>
            <a:endParaRPr lang="fr-FR" sz="28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C2CF6EF-4541-41F1-A5BA-B78F8AF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0" y="620688"/>
            <a:ext cx="1060796" cy="7742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B3CCAB0-FDCD-4C93-825B-0B26AD8B5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628800"/>
            <a:ext cx="3312368" cy="21663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6C5233B-5369-4258-A739-6E427F1B46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50" y="4084314"/>
            <a:ext cx="4608512" cy="243378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6B4177-C3DE-4520-8C2D-4CE20B39BF58}"/>
              </a:ext>
            </a:extLst>
          </p:cNvPr>
          <p:cNvSpPr/>
          <p:nvPr/>
        </p:nvSpPr>
        <p:spPr>
          <a:xfrm>
            <a:off x="624351" y="2304685"/>
            <a:ext cx="4533957" cy="29965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3C92231-8216-40E7-B763-3456AA325920}"/>
              </a:ext>
            </a:extLst>
          </p:cNvPr>
          <p:cNvSpPr txBox="1"/>
          <p:nvPr/>
        </p:nvSpPr>
        <p:spPr>
          <a:xfrm>
            <a:off x="678167" y="2420889"/>
            <a:ext cx="419211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1800" dirty="0">
                <a:solidFill>
                  <a:srgbClr val="AA2D21"/>
                </a:solidFill>
              </a:rPr>
              <a:t>1ères explorations du df ventes :</a:t>
            </a:r>
          </a:p>
          <a:p>
            <a:pPr>
              <a:lnSpc>
                <a:spcPct val="95000"/>
              </a:lnSpc>
            </a:pPr>
            <a:endParaRPr lang="fr-FR" sz="18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/>
              <a:t>Mise en évidence d’une anomalie :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Le boxplot réalisé sur le CA mensuel, révèle un outlier.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La visualisation temporelle des CA mensuels, explique l’anomalie par l’absence données concernant la  catégorie 1, du 04 au 27-10-2021.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r>
              <a:rPr lang="fr-FR" sz="1200" dirty="0">
                <a:solidFill>
                  <a:schemeClr val="bg1"/>
                </a:solidFill>
              </a:rPr>
              <a:t>Après évaluation de la perte d’information, je neutralise de mois d’octobre 2021.</a:t>
            </a:r>
          </a:p>
          <a:p>
            <a:pPr>
              <a:lnSpc>
                <a:spcPct val="95000"/>
              </a:lnSpc>
            </a:pPr>
            <a:endParaRPr lang="fr-FR" sz="1200" dirty="0">
              <a:solidFill>
                <a:schemeClr val="bg1"/>
              </a:solidFill>
            </a:endParaRPr>
          </a:p>
          <a:p>
            <a:pPr>
              <a:lnSpc>
                <a:spcPct val="95000"/>
              </a:lnSpc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527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de rentrée scolaire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8373_TF03460615" id="{0B08A1AA-654D-443D-A857-F8AC00856478}" vid="{690A1BFA-C87C-45F2-A9DE-12E2DD60D9D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rentrée scolaire</Template>
  <TotalTime>14578</TotalTime>
  <Words>2662</Words>
  <Application>Microsoft Office PowerPoint</Application>
  <PresentationFormat>Personnalisé</PresentationFormat>
  <Paragraphs>905</Paragraphs>
  <Slides>23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Cambria</vt:lpstr>
      <vt:lpstr>Century Gothic</vt:lpstr>
      <vt:lpstr>Helvetica Neue</vt:lpstr>
      <vt:lpstr>Wingdings</vt:lpstr>
      <vt:lpstr>Présentation de rentrée scolaire</vt:lpstr>
      <vt:lpstr>Présentation PowerPoint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P6</dc:title>
  <dc:creator>carlsanche@yahoo.fr</dc:creator>
  <cp:lastModifiedBy>carlsanche@yahoo.fr</cp:lastModifiedBy>
  <cp:revision>117</cp:revision>
  <cp:lastPrinted>2022-03-30T09:30:16Z</cp:lastPrinted>
  <dcterms:created xsi:type="dcterms:W3CDTF">2022-03-14T16:23:43Z</dcterms:created>
  <dcterms:modified xsi:type="dcterms:W3CDTF">2022-06-21T18:21:43Z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